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1" r:id="rId3"/>
    <p:sldId id="260" r:id="rId5"/>
    <p:sldId id="496" r:id="rId6"/>
    <p:sldId id="562" r:id="rId7"/>
    <p:sldId id="563" r:id="rId8"/>
    <p:sldId id="498" r:id="rId9"/>
    <p:sldId id="566" r:id="rId10"/>
    <p:sldId id="564" r:id="rId11"/>
    <p:sldId id="561" r:id="rId12"/>
    <p:sldId id="497" r:id="rId13"/>
    <p:sldId id="427" r:id="rId14"/>
    <p:sldId id="420" r:id="rId15"/>
    <p:sldId id="262" r:id="rId16"/>
    <p:sldId id="486" r:id="rId17"/>
    <p:sldId id="487" r:id="rId18"/>
    <p:sldId id="488" r:id="rId19"/>
    <p:sldId id="489" r:id="rId20"/>
    <p:sldId id="490" r:id="rId21"/>
    <p:sldId id="567" r:id="rId22"/>
    <p:sldId id="571" r:id="rId23"/>
    <p:sldId id="572" r:id="rId24"/>
    <p:sldId id="568" r:id="rId25"/>
    <p:sldId id="569" r:id="rId26"/>
    <p:sldId id="570" r:id="rId27"/>
    <p:sldId id="338" r:id="rId28"/>
    <p:sldId id="432" r:id="rId29"/>
    <p:sldId id="444" r:id="rId30"/>
    <p:sldId id="450" r:id="rId31"/>
    <p:sldId id="447" r:id="rId32"/>
    <p:sldId id="337" r:id="rId33"/>
    <p:sldId id="433" r:id="rId34"/>
    <p:sldId id="446" r:id="rId35"/>
    <p:sldId id="425" r:id="rId36"/>
    <p:sldId id="428" r:id="rId37"/>
    <p:sldId id="429" r:id="rId38"/>
    <p:sldId id="430" r:id="rId39"/>
    <p:sldId id="499" r:id="rId40"/>
    <p:sldId id="573" r:id="rId41"/>
    <p:sldId id="557" r:id="rId42"/>
    <p:sldId id="575" r:id="rId43"/>
    <p:sldId id="574" r:id="rId44"/>
    <p:sldId id="445" r:id="rId45"/>
    <p:sldId id="558" r:id="rId46"/>
    <p:sldId id="559" r:id="rId47"/>
    <p:sldId id="448" r:id="rId48"/>
    <p:sldId id="449" r:id="rId49"/>
    <p:sldId id="451" r:id="rId50"/>
    <p:sldId id="437" r:id="rId51"/>
    <p:sldId id="438" r:id="rId52"/>
    <p:sldId id="49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2642"/>
    <a:srgbClr val="B01F3C"/>
    <a:srgbClr val="B52E49"/>
    <a:srgbClr val="A50021"/>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29" autoAdjust="0"/>
  </p:normalViewPr>
  <p:slideViewPr>
    <p:cSldViewPr snapToGrid="0">
      <p:cViewPr varScale="1">
        <p:scale>
          <a:sx n="93" d="100"/>
          <a:sy n="93" d="100"/>
        </p:scale>
        <p:origin x="1212" y="108"/>
      </p:cViewPr>
      <p:guideLst>
        <p:guide orient="horz" pos="2163"/>
        <p:guide pos="38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F29188-8E48-4AE8-8526-6FDE180276B8}"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zh-CN" altLang="en-US"/>
        </a:p>
      </dgm:t>
    </dgm:pt>
    <dgm:pt modelId="{48EABF3F-B437-48AE-A178-0A581EC026F1}">
      <dgm:prSet phldrT="[文本]" custT="1"/>
      <dgm:spPr/>
      <dgm:t>
        <a:bodyPr lIns="0" tIns="0" rIns="0" bIns="0"/>
        <a:lstStyle/>
        <a:p>
          <a:r>
            <a:rPr lang="zh-CN" altLang="en-US" sz="2800" b="0" dirty="0">
              <a:latin typeface="+mn-lt"/>
              <a:ea typeface="黑体" panose="02010609060101010101" pitchFamily="49" charset="-122"/>
              <a:cs typeface="仿宋" panose="02010609060101010101" charset="-122"/>
            </a:rPr>
            <a:t>规模大</a:t>
          </a:r>
          <a:r>
            <a:rPr lang="en-US" altLang="zh-CN" sz="2800" b="1" dirty="0">
              <a:latin typeface="+mn-lt"/>
              <a:ea typeface="仿宋" panose="02010609060101010101" charset="-122"/>
              <a:cs typeface="仿宋" panose="02010609060101010101" charset="-122"/>
            </a:rPr>
            <a:t>(Volume)</a:t>
          </a:r>
          <a:r>
            <a:rPr lang="zh-CN" altLang="en-US" sz="2800" b="1" dirty="0">
              <a:latin typeface="+mn-lt"/>
              <a:ea typeface="仿宋" panose="02010609060101010101" charset="-122"/>
              <a:cs typeface="仿宋" panose="02010609060101010101" charset="-122"/>
            </a:rPr>
            <a:t> </a:t>
          </a:r>
          <a:endParaRPr lang="en-US" altLang="zh-CN" sz="2800" b="1" dirty="0">
            <a:latin typeface="+mn-lt"/>
            <a:ea typeface="仿宋" panose="02010609060101010101" charset="-122"/>
            <a:cs typeface="仿宋" panose="02010609060101010101" charset="-122"/>
          </a:endParaRPr>
        </a:p>
      </dgm:t>
    </dgm:pt>
    <dgm:pt modelId="{CA75A5B5-CDBB-4C5B-A2CC-C7AB572D71AF}" cxnId="{A9C85EFF-4541-41E8-B584-B7F273C1BD0F}" type="sibTrans">
      <dgm:prSet/>
      <dgm:spPr/>
      <dgm:t>
        <a:bodyPr/>
        <a:lstStyle/>
        <a:p>
          <a:endParaRPr lang="zh-CN" altLang="en-US" sz="2000" b="1">
            <a:latin typeface="+mn-lt"/>
            <a:ea typeface="黑体" panose="02010609060101010101" pitchFamily="49" charset="-122"/>
          </a:endParaRPr>
        </a:p>
      </dgm:t>
    </dgm:pt>
    <dgm:pt modelId="{17AF8C48-8E54-4193-95FD-FD06FE6AA3CA}" cxnId="{A9C85EFF-4541-41E8-B584-B7F273C1BD0F}" type="parTrans">
      <dgm:prSet/>
      <dgm:spPr/>
      <dgm:t>
        <a:bodyPr/>
        <a:lstStyle/>
        <a:p>
          <a:endParaRPr lang="zh-CN" altLang="en-US" sz="2000" b="1">
            <a:latin typeface="+mn-lt"/>
            <a:ea typeface="黑体" panose="02010609060101010101" pitchFamily="49" charset="-122"/>
          </a:endParaRPr>
        </a:p>
      </dgm:t>
    </dgm:pt>
    <dgm:pt modelId="{5D65293F-C5AE-4629-9C9B-58B1F46C9C5F}">
      <dgm:prSet phldrT="[文本]" custT="1"/>
      <dgm:spPr/>
      <dgm:t>
        <a:bodyPr lIns="0" tIns="0" rIns="0" bIns="0"/>
        <a:lstStyle/>
        <a:p>
          <a:r>
            <a:rPr lang="zh-CN" altLang="en-US" sz="2800" kern="1200" dirty="0">
              <a:latin typeface="黑体" panose="02010609060101010101" pitchFamily="49" charset="-122"/>
              <a:ea typeface="黑体" panose="02010609060101010101" pitchFamily="49" charset="-122"/>
              <a:cs typeface="+mn-cs"/>
            </a:rPr>
            <a:t>速度快</a:t>
          </a:r>
          <a:r>
            <a:rPr lang="en-US" altLang="zh-CN" sz="2800" b="1" kern="1200" dirty="0">
              <a:latin typeface="+mn-lt"/>
              <a:ea typeface="仿宋" panose="02010609060101010101" charset="-122"/>
              <a:cs typeface="仿宋" panose="02010609060101010101" charset="-122"/>
            </a:rPr>
            <a:t>(</a:t>
          </a:r>
          <a:r>
            <a:rPr lang="en-US" sz="2800" b="1" kern="1200" dirty="0">
              <a:latin typeface="+mn-lt"/>
              <a:ea typeface="仿宋" panose="02010609060101010101" charset="-122"/>
              <a:cs typeface="仿宋" panose="02010609060101010101" charset="-122"/>
            </a:rPr>
            <a:t>Velocity</a:t>
          </a:r>
          <a:r>
            <a:rPr lang="en-US" altLang="zh-CN" sz="2800" b="1" kern="1200" dirty="0">
              <a:latin typeface="+mn-lt"/>
              <a:ea typeface="仿宋" panose="02010609060101010101" charset="-122"/>
              <a:cs typeface="仿宋" panose="02010609060101010101" charset="-122"/>
            </a:rPr>
            <a:t>)</a:t>
          </a:r>
        </a:p>
      </dgm:t>
    </dgm:pt>
    <dgm:pt modelId="{A7FDF990-1CFA-4DF3-BFDF-F3B506FBE085}" cxnId="{4630B1C3-9501-46A1-93D1-3154E3F5D6E9}" type="parTrans">
      <dgm:prSet/>
      <dgm:spPr/>
      <dgm:t>
        <a:bodyPr/>
        <a:lstStyle/>
        <a:p>
          <a:endParaRPr lang="zh-CN" altLang="en-US" b="1">
            <a:latin typeface="+mn-lt"/>
          </a:endParaRPr>
        </a:p>
      </dgm:t>
    </dgm:pt>
    <dgm:pt modelId="{BA941F91-2869-4BF2-BC92-A58C703299FA}" cxnId="{4630B1C3-9501-46A1-93D1-3154E3F5D6E9}" type="sibTrans">
      <dgm:prSet/>
      <dgm:spPr/>
      <dgm:t>
        <a:bodyPr/>
        <a:lstStyle/>
        <a:p>
          <a:endParaRPr lang="zh-CN" altLang="en-US" b="1">
            <a:latin typeface="+mn-lt"/>
          </a:endParaRPr>
        </a:p>
      </dgm:t>
    </dgm:pt>
    <dgm:pt modelId="{F4334621-DA64-4224-824E-C33D6C2AFF7B}">
      <dgm:prSet phldrT="[文本]" custT="1"/>
      <dgm:spPr/>
      <dgm:t>
        <a:bodyPr lIns="0" tIns="0" rIns="0" bIns="0"/>
        <a:lstStyle/>
        <a:p>
          <a:r>
            <a:rPr lang="zh-CN" altLang="en-US" sz="2800" kern="1200" dirty="0">
              <a:latin typeface="黑体" panose="02010609060101010101" pitchFamily="49" charset="-122"/>
              <a:ea typeface="黑体" panose="02010609060101010101" pitchFamily="49" charset="-122"/>
              <a:cs typeface="+mn-cs"/>
            </a:rPr>
            <a:t>类型多</a:t>
          </a:r>
          <a:r>
            <a:rPr lang="en-US" altLang="zh-CN" sz="2800" b="1" kern="1200" dirty="0">
              <a:latin typeface="+mn-lt"/>
              <a:ea typeface="仿宋" panose="02010609060101010101" charset="-122"/>
              <a:cs typeface="仿宋" panose="02010609060101010101" charset="-122"/>
            </a:rPr>
            <a:t>(</a:t>
          </a:r>
          <a:r>
            <a:rPr lang="en-US" sz="2800" b="1" kern="1200" dirty="0">
              <a:latin typeface="+mn-lt"/>
              <a:ea typeface="仿宋" panose="02010609060101010101" charset="-122"/>
              <a:cs typeface="仿宋" panose="02010609060101010101" charset="-122"/>
            </a:rPr>
            <a:t>V</a:t>
          </a:r>
          <a:r>
            <a:rPr lang="en-US" altLang="zh-CN" sz="2800" b="1" kern="1200" dirty="0">
              <a:latin typeface="+mn-lt"/>
              <a:ea typeface="仿宋" panose="02010609060101010101" charset="-122"/>
              <a:cs typeface="仿宋" panose="02010609060101010101" charset="-122"/>
            </a:rPr>
            <a:t>ariety)</a:t>
          </a:r>
          <a:r>
            <a:rPr lang="zh-CN" altLang="en-US" sz="2800" b="1" kern="1200" dirty="0">
              <a:latin typeface="+mn-lt"/>
              <a:ea typeface="仿宋" panose="02010609060101010101" charset="-122"/>
              <a:cs typeface="仿宋" panose="02010609060101010101" charset="-122"/>
            </a:rPr>
            <a:t> </a:t>
          </a:r>
          <a:endParaRPr lang="en-US" altLang="zh-CN" sz="2800" b="1" kern="1200" dirty="0">
            <a:latin typeface="+mn-lt"/>
            <a:ea typeface="仿宋" panose="02010609060101010101" charset="-122"/>
            <a:cs typeface="仿宋" panose="02010609060101010101" charset="-122"/>
          </a:endParaRPr>
        </a:p>
      </dgm:t>
    </dgm:pt>
    <dgm:pt modelId="{10FA24D1-C556-40F4-B36A-3C8A975BF115}" cxnId="{C11DDA16-FB4B-4E85-A12D-C9D148104859}" type="parTrans">
      <dgm:prSet/>
      <dgm:spPr/>
      <dgm:t>
        <a:bodyPr/>
        <a:lstStyle/>
        <a:p>
          <a:endParaRPr lang="zh-CN" altLang="en-US" b="1">
            <a:latin typeface="+mn-lt"/>
          </a:endParaRPr>
        </a:p>
      </dgm:t>
    </dgm:pt>
    <dgm:pt modelId="{A91F2A92-DBE1-4FDE-BD08-024492DFC5B5}" cxnId="{C11DDA16-FB4B-4E85-A12D-C9D148104859}" type="sibTrans">
      <dgm:prSet/>
      <dgm:spPr/>
      <dgm:t>
        <a:bodyPr/>
        <a:lstStyle/>
        <a:p>
          <a:endParaRPr lang="zh-CN" altLang="en-US" b="1">
            <a:latin typeface="+mn-lt"/>
          </a:endParaRPr>
        </a:p>
      </dgm:t>
    </dgm:pt>
    <dgm:pt modelId="{71FFDB97-E77B-C348-8CAC-8212E31D0CE6}">
      <dgm:prSet phldrT="[文本]" custT="1"/>
      <dgm:spPr/>
      <dgm:t>
        <a:bodyPr lIns="0" tIns="0" rIns="0" bIns="0"/>
        <a:lstStyle/>
        <a:p>
          <a:r>
            <a:rPr lang="zh-CN" altLang="en-US" sz="2800" kern="1200">
              <a:latin typeface="黑体" panose="02010609060101010101" pitchFamily="49" charset="-122"/>
              <a:ea typeface="黑体" panose="02010609060101010101" pitchFamily="49" charset="-122"/>
              <a:cs typeface="+mn-cs"/>
            </a:rPr>
            <a:t>价值密度低 </a:t>
          </a:r>
          <a:r>
            <a:rPr lang="en-US" altLang="zh-CN" sz="2800" b="1" kern="1200">
              <a:latin typeface="+mn-lt"/>
              <a:ea typeface="仿宋" panose="02010609060101010101" charset="-122"/>
              <a:cs typeface="仿宋" panose="02010609060101010101" charset="-122"/>
            </a:rPr>
            <a:t>(Value)</a:t>
          </a:r>
          <a:r>
            <a:rPr lang="zh-CN" altLang="en-US" sz="2800" b="1" kern="1200">
              <a:latin typeface="+mn-lt"/>
              <a:ea typeface="仿宋" panose="02010609060101010101" charset="-122"/>
              <a:cs typeface="仿宋" panose="02010609060101010101" charset="-122"/>
            </a:rPr>
            <a:t> </a:t>
          </a:r>
          <a:endParaRPr lang="en-US" altLang="zh-CN" sz="2800" b="1" kern="1200" dirty="0">
            <a:latin typeface="+mn-lt"/>
            <a:ea typeface="仿宋" panose="02010609060101010101" charset="-122"/>
            <a:cs typeface="仿宋" panose="02010609060101010101" charset="-122"/>
          </a:endParaRPr>
        </a:p>
      </dgm:t>
    </dgm:pt>
    <dgm:pt modelId="{BEC1F8A6-42A8-C040-951B-FBDDF68AC0B2}" cxnId="{2A039B04-D53B-7B4D-8A9E-1F98D0064C30}" type="parTrans">
      <dgm:prSet/>
      <dgm:spPr/>
      <dgm:t>
        <a:bodyPr/>
        <a:lstStyle/>
        <a:p>
          <a:endParaRPr lang="zh-CN" altLang="en-US"/>
        </a:p>
      </dgm:t>
    </dgm:pt>
    <dgm:pt modelId="{3A1C8B73-FEAA-6840-8014-FC4FC65F2F4F}" cxnId="{2A039B04-D53B-7B4D-8A9E-1F98D0064C30}" type="sibTrans">
      <dgm:prSet/>
      <dgm:spPr/>
      <dgm:t>
        <a:bodyPr/>
        <a:lstStyle/>
        <a:p>
          <a:endParaRPr lang="zh-CN" altLang="en-US"/>
        </a:p>
      </dgm:t>
    </dgm:pt>
    <dgm:pt modelId="{6259F5DB-DE76-4A24-88CA-944DB1848617}" type="pres">
      <dgm:prSet presAssocID="{A4F29188-8E48-4AE8-8526-6FDE180276B8}" presName="matrix" presStyleCnt="0">
        <dgm:presLayoutVars>
          <dgm:chMax val="1"/>
          <dgm:dir/>
          <dgm:resizeHandles val="exact"/>
        </dgm:presLayoutVars>
      </dgm:prSet>
      <dgm:spPr/>
    </dgm:pt>
    <dgm:pt modelId="{763417D0-7D51-4146-A6CE-23EB78A281FF}" type="pres">
      <dgm:prSet presAssocID="{A4F29188-8E48-4AE8-8526-6FDE180276B8}" presName="axisShape" presStyleLbl="bgShp" presStyleIdx="0" presStyleCnt="1" custScaleX="101016" custScaleY="92126" custLinFactNeighborX="11623"/>
      <dgm:spPr/>
    </dgm:pt>
    <dgm:pt modelId="{DDE18B9C-F19C-43C5-A502-44AAEAB32021}" type="pres">
      <dgm:prSet presAssocID="{A4F29188-8E48-4AE8-8526-6FDE180276B8}" presName="rect1" presStyleLbl="node1" presStyleIdx="0" presStyleCnt="4" custScaleX="120709" custLinFactNeighborX="15744" custLinFactNeighborY="-2470">
        <dgm:presLayoutVars>
          <dgm:chMax val="0"/>
          <dgm:chPref val="0"/>
          <dgm:bulletEnabled val="1"/>
        </dgm:presLayoutVars>
      </dgm:prSet>
      <dgm:spPr/>
    </dgm:pt>
    <dgm:pt modelId="{643733B0-9F89-47BD-AACB-7E16B210AC13}" type="pres">
      <dgm:prSet presAssocID="{A4F29188-8E48-4AE8-8526-6FDE180276B8}" presName="rect2" presStyleLbl="node1" presStyleIdx="1" presStyleCnt="4" custScaleX="113514" custLinFactNeighborX="37857" custLinFactNeighborY="-2470">
        <dgm:presLayoutVars>
          <dgm:chMax val="0"/>
          <dgm:chPref val="0"/>
          <dgm:bulletEnabled val="1"/>
        </dgm:presLayoutVars>
      </dgm:prSet>
      <dgm:spPr/>
    </dgm:pt>
    <dgm:pt modelId="{AEBC0A44-2984-4C88-8033-414ED0C7C421}" type="pres">
      <dgm:prSet presAssocID="{A4F29188-8E48-4AE8-8526-6FDE180276B8}" presName="rect3" presStyleLbl="node1" presStyleIdx="2" presStyleCnt="4" custScaleX="120709" custLinFactNeighborX="15744" custLinFactNeighborY="4439">
        <dgm:presLayoutVars>
          <dgm:chMax val="0"/>
          <dgm:chPref val="0"/>
          <dgm:bulletEnabled val="1"/>
        </dgm:presLayoutVars>
      </dgm:prSet>
      <dgm:spPr/>
    </dgm:pt>
    <dgm:pt modelId="{8FE7C329-1343-4B1B-AFDB-B48313CBEAE6}" type="pres">
      <dgm:prSet presAssocID="{A4F29188-8E48-4AE8-8526-6FDE180276B8}" presName="rect4" presStyleLbl="node1" presStyleIdx="3" presStyleCnt="4" custScaleX="113514" custLinFactNeighborX="37857" custLinFactNeighborY="4439">
        <dgm:presLayoutVars>
          <dgm:chMax val="0"/>
          <dgm:chPref val="0"/>
          <dgm:bulletEnabled val="1"/>
        </dgm:presLayoutVars>
      </dgm:prSet>
      <dgm:spPr/>
    </dgm:pt>
  </dgm:ptLst>
  <dgm:cxnLst>
    <dgm:cxn modelId="{2A039B04-D53B-7B4D-8A9E-1F98D0064C30}" srcId="{A4F29188-8E48-4AE8-8526-6FDE180276B8}" destId="{71FFDB97-E77B-C348-8CAC-8212E31D0CE6}" srcOrd="3" destOrd="0" parTransId="{BEC1F8A6-42A8-C040-951B-FBDDF68AC0B2}" sibTransId="{3A1C8B73-FEAA-6840-8014-FC4FC65F2F4F}"/>
    <dgm:cxn modelId="{80983F16-258F-2E4E-B5C3-543C52319E84}" type="presOf" srcId="{71FFDB97-E77B-C348-8CAC-8212E31D0CE6}" destId="{8FE7C329-1343-4B1B-AFDB-B48313CBEAE6}" srcOrd="0" destOrd="0" presId="urn:microsoft.com/office/officeart/2005/8/layout/matrix2"/>
    <dgm:cxn modelId="{C11DDA16-FB4B-4E85-A12D-C9D148104859}" srcId="{A4F29188-8E48-4AE8-8526-6FDE180276B8}" destId="{F4334621-DA64-4224-824E-C33D6C2AFF7B}" srcOrd="2" destOrd="0" parTransId="{10FA24D1-C556-40F4-B36A-3C8A975BF115}" sibTransId="{A91F2A92-DBE1-4FDE-BD08-024492DFC5B5}"/>
    <dgm:cxn modelId="{44840219-C64E-5047-A8E0-05103A4F77DF}" type="presOf" srcId="{48EABF3F-B437-48AE-A178-0A581EC026F1}" destId="{DDE18B9C-F19C-43C5-A502-44AAEAB32021}" srcOrd="0" destOrd="0" presId="urn:microsoft.com/office/officeart/2005/8/layout/matrix2"/>
    <dgm:cxn modelId="{4CC9843C-3585-E54F-A589-7D29643AF643}" type="presOf" srcId="{A4F29188-8E48-4AE8-8526-6FDE180276B8}" destId="{6259F5DB-DE76-4A24-88CA-944DB1848617}" srcOrd="0" destOrd="0" presId="urn:microsoft.com/office/officeart/2005/8/layout/matrix2"/>
    <dgm:cxn modelId="{E8D23D56-5EDB-BF47-A6A4-E6FEB6409B86}" type="presOf" srcId="{F4334621-DA64-4224-824E-C33D6C2AFF7B}" destId="{AEBC0A44-2984-4C88-8033-414ED0C7C421}" srcOrd="0" destOrd="0" presId="urn:microsoft.com/office/officeart/2005/8/layout/matrix2"/>
    <dgm:cxn modelId="{4630B1C3-9501-46A1-93D1-3154E3F5D6E9}" srcId="{A4F29188-8E48-4AE8-8526-6FDE180276B8}" destId="{5D65293F-C5AE-4629-9C9B-58B1F46C9C5F}" srcOrd="1" destOrd="0" parTransId="{A7FDF990-1CFA-4DF3-BFDF-F3B506FBE085}" sibTransId="{BA941F91-2869-4BF2-BC92-A58C703299FA}"/>
    <dgm:cxn modelId="{7E34D9DC-1CB3-984D-8582-802167692A6A}" type="presOf" srcId="{5D65293F-C5AE-4629-9C9B-58B1F46C9C5F}" destId="{643733B0-9F89-47BD-AACB-7E16B210AC13}" srcOrd="0" destOrd="0" presId="urn:microsoft.com/office/officeart/2005/8/layout/matrix2"/>
    <dgm:cxn modelId="{A9C85EFF-4541-41E8-B584-B7F273C1BD0F}" srcId="{A4F29188-8E48-4AE8-8526-6FDE180276B8}" destId="{48EABF3F-B437-48AE-A178-0A581EC026F1}" srcOrd="0" destOrd="0" parTransId="{17AF8C48-8E54-4193-95FD-FD06FE6AA3CA}" sibTransId="{CA75A5B5-CDBB-4C5B-A2CC-C7AB572D71AF}"/>
    <dgm:cxn modelId="{100B7584-5925-F94E-9B12-40C96BBEE413}" type="presParOf" srcId="{6259F5DB-DE76-4A24-88CA-944DB1848617}" destId="{763417D0-7D51-4146-A6CE-23EB78A281FF}" srcOrd="0" destOrd="0" presId="urn:microsoft.com/office/officeart/2005/8/layout/matrix2"/>
    <dgm:cxn modelId="{904C9EDC-0E88-8F4C-821B-B3D83AF67D34}" type="presParOf" srcId="{6259F5DB-DE76-4A24-88CA-944DB1848617}" destId="{DDE18B9C-F19C-43C5-A502-44AAEAB32021}" srcOrd="1" destOrd="0" presId="urn:microsoft.com/office/officeart/2005/8/layout/matrix2"/>
    <dgm:cxn modelId="{70E77976-0466-AF4C-A1F4-228A3426DC51}" type="presParOf" srcId="{6259F5DB-DE76-4A24-88CA-944DB1848617}" destId="{643733B0-9F89-47BD-AACB-7E16B210AC13}" srcOrd="2" destOrd="0" presId="urn:microsoft.com/office/officeart/2005/8/layout/matrix2"/>
    <dgm:cxn modelId="{E6C23A35-061D-B447-B66B-44262BBFBCF9}" type="presParOf" srcId="{6259F5DB-DE76-4A24-88CA-944DB1848617}" destId="{AEBC0A44-2984-4C88-8033-414ED0C7C421}" srcOrd="3" destOrd="0" presId="urn:microsoft.com/office/officeart/2005/8/layout/matrix2"/>
    <dgm:cxn modelId="{90D679C9-DE0B-BD41-9955-5423912E23BD}" type="presParOf" srcId="{6259F5DB-DE76-4A24-88CA-944DB1848617}" destId="{8FE7C329-1343-4B1B-AFDB-B48313CBEAE6}" srcOrd="4" destOrd="0" presId="urn:microsoft.com/office/officeart/2005/8/layout/matrix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3#1" qsCatId="simple" csTypeId="urn:microsoft.com/office/officeart/2005/8/colors/accent1_2#1" csCatId="accent1" phldr="1"/>
      <dgm:spPr/>
    </dgm:pt>
    <dgm:pt modelId="{870E4F47-8CC4-4F59-B4C1-42B5AAA5CEFE}">
      <dgm:prSet phldrT="[文本]" phldr="0" custT="1"/>
      <dgm:spPr/>
      <dgm:t>
        <a:bodyPr vert="horz" wrap="square"/>
        <a:lstStyle/>
        <a:p>
          <a:pPr>
            <a:lnSpc>
              <a:spcPct val="100000"/>
            </a:lnSpc>
            <a:spcBef>
              <a:spcPct val="0"/>
            </a:spcBef>
            <a:spcAft>
              <a:spcPct val="35000"/>
            </a:spcAft>
          </a:pPr>
          <a:r>
            <a:rPr lang="zh-CN" altLang="en-US" sz="2400" dirty="0"/>
            <a:t>问题设定</a:t>
          </a:r>
          <a:endParaRPr lang="en-US" altLang="zh-CN" sz="2400" dirty="0"/>
        </a:p>
      </dgm:t>
    </dgm:pt>
    <dgm:pt modelId="{3D1AB2CA-88A4-4E4C-9A8A-508DF0E06639}" cxnId="{DFFEA80C-7604-4BD4-9382-D7F95FA21207}" type="parTrans">
      <dgm:prSet/>
      <dgm:spPr/>
      <dgm:t>
        <a:bodyPr/>
        <a:lstStyle/>
        <a:p>
          <a:endParaRPr lang="zh-CN" altLang="en-US"/>
        </a:p>
      </dgm:t>
    </dgm:pt>
    <dgm:pt modelId="{856E2728-BF00-49C7-82BA-8F4DCB00940B}" cxnId="{DFFEA80C-7604-4BD4-9382-D7F95FA21207}" type="sibTrans">
      <dgm:prSet/>
      <dgm:spPr/>
      <dgm:t>
        <a:bodyPr/>
        <a:lstStyle/>
        <a:p>
          <a:endParaRPr lang="zh-CN" altLang="en-US"/>
        </a:p>
      </dgm:t>
    </dgm:pt>
    <dgm:pt modelId="{1AA64000-5F0F-47A8-A435-2AF8D82F28B1}">
      <dgm:prSet phldrT="[文本]" phldr="0" custT="1"/>
      <dgm:spPr/>
      <dgm:t>
        <a:bodyPr vert="horz" wrap="square"/>
        <a:lstStyle/>
        <a:p>
          <a:pPr>
            <a:lnSpc>
              <a:spcPct val="100000"/>
            </a:lnSpc>
            <a:spcBef>
              <a:spcPct val="0"/>
            </a:spcBef>
            <a:spcAft>
              <a:spcPct val="35000"/>
            </a:spcAft>
          </a:pPr>
          <a:r>
            <a:rPr lang="zh-CN" altLang="en-US" sz="2400" dirty="0"/>
            <a:t>特征工程</a:t>
          </a:r>
        </a:p>
      </dgm:t>
    </dgm:pt>
    <dgm:pt modelId="{845A32C3-0E8A-4EED-972E-FC6F9A8364F8}" cxnId="{580CCE96-1FE0-47D7-9130-E94FDC2DE01F}" type="parTrans">
      <dgm:prSet/>
      <dgm:spPr/>
      <dgm:t>
        <a:bodyPr/>
        <a:lstStyle/>
        <a:p>
          <a:endParaRPr lang="zh-CN" altLang="en-US"/>
        </a:p>
      </dgm:t>
    </dgm:pt>
    <dgm:pt modelId="{C0D86BAE-7711-4781-A574-7BE0EA273229}" cxnId="{580CCE96-1FE0-47D7-9130-E94FDC2DE01F}" type="sibTrans">
      <dgm:prSet/>
      <dgm:spPr/>
      <dgm:t>
        <a:bodyPr/>
        <a:lstStyle/>
        <a:p>
          <a:endParaRPr lang="zh-CN" altLang="en-US"/>
        </a:p>
      </dgm:t>
    </dgm:pt>
    <dgm:pt modelId="{9C12F5BE-AC2F-4662-8DFA-C79428950CF2}">
      <dgm:prSet phldrT="[文本]" phldr="0" custT="1"/>
      <dgm:spPr/>
      <dgm:t>
        <a:bodyPr vert="horz" wrap="square"/>
        <a:lstStyle/>
        <a:p>
          <a:pPr>
            <a:lnSpc>
              <a:spcPct val="100000"/>
            </a:lnSpc>
            <a:spcBef>
              <a:spcPct val="0"/>
            </a:spcBef>
            <a:spcAft>
              <a:spcPct val="35000"/>
            </a:spcAft>
          </a:pPr>
          <a:r>
            <a:rPr lang="zh-CN" altLang="en-US" sz="2400" dirty="0"/>
            <a:t>模型选择</a:t>
          </a:r>
        </a:p>
      </dgm:t>
    </dgm:pt>
    <dgm:pt modelId="{E2B7565C-BEBF-47B7-AC71-10023CB96091}" cxnId="{642EECCD-A54C-4DEE-A6FB-C670224063E9}" type="parTrans">
      <dgm:prSet/>
      <dgm:spPr/>
      <dgm:t>
        <a:bodyPr/>
        <a:lstStyle/>
        <a:p>
          <a:endParaRPr lang="zh-CN" altLang="en-US"/>
        </a:p>
      </dgm:t>
    </dgm:pt>
    <dgm:pt modelId="{BE48B07B-4C6F-4C50-9D7F-CE1D6590BF95}" cxnId="{642EECCD-A54C-4DEE-A6FB-C670224063E9}" type="sibTrans">
      <dgm:prSet/>
      <dgm:spPr/>
      <dgm:t>
        <a:bodyPr/>
        <a:lstStyle/>
        <a:p>
          <a:endParaRPr lang="zh-CN" altLang="en-US"/>
        </a:p>
      </dgm:t>
    </dgm:pt>
    <dgm:pt modelId="{0228C16F-BA3B-49D1-A931-9A16A2A59676}">
      <dgm:prSet phldr="0" custT="1"/>
      <dgm:spPr/>
      <dgm:t>
        <a:bodyPr vert="horz" wrap="square"/>
        <a:lstStyle/>
        <a:p>
          <a:pPr>
            <a:lnSpc>
              <a:spcPct val="100000"/>
            </a:lnSpc>
            <a:spcBef>
              <a:spcPct val="0"/>
            </a:spcBef>
            <a:spcAft>
              <a:spcPct val="35000"/>
            </a:spcAft>
          </a:pPr>
          <a:r>
            <a:rPr lang="zh-CN" altLang="en-US" sz="2400" dirty="0"/>
            <a:t>模型训练</a:t>
          </a:r>
        </a:p>
      </dgm:t>
    </dgm:pt>
    <dgm:pt modelId="{BEA4FB55-AC27-4DBC-9108-F69AE346DE95}" cxnId="{06A25927-38C8-4F64-84F9-07C8E75CE564}" type="parTrans">
      <dgm:prSet/>
      <dgm:spPr/>
      <dgm:t>
        <a:bodyPr/>
        <a:lstStyle/>
        <a:p>
          <a:endParaRPr lang="zh-CN" altLang="en-US"/>
        </a:p>
      </dgm:t>
    </dgm:pt>
    <dgm:pt modelId="{A7498855-9640-41C9-9CE5-0CCC35FBE194}" cxnId="{06A25927-38C8-4F64-84F9-07C8E75CE564}" type="sibTrans">
      <dgm:prSet/>
      <dgm:spPr/>
      <dgm:t>
        <a:bodyPr/>
        <a:lstStyle/>
        <a:p>
          <a:endParaRPr lang="zh-CN" altLang="en-US"/>
        </a:p>
      </dgm:t>
    </dgm:pt>
    <dgm:pt modelId="{830283C2-4499-49BF-8108-AF0989291801}">
      <dgm:prSet phldr="0" custT="1"/>
      <dgm:spPr/>
      <dgm:t>
        <a:bodyPr vert="horz" wrap="square"/>
        <a:lstStyle/>
        <a:p>
          <a:pPr>
            <a:lnSpc>
              <a:spcPct val="100000"/>
            </a:lnSpc>
            <a:spcBef>
              <a:spcPct val="0"/>
            </a:spcBef>
            <a:spcAft>
              <a:spcPct val="35000"/>
            </a:spcAft>
          </a:pPr>
          <a:r>
            <a:rPr lang="zh-CN" altLang="en-US" sz="2400" dirty="0"/>
            <a:t>模型评测</a:t>
          </a:r>
        </a:p>
      </dgm:t>
    </dgm:pt>
    <dgm:pt modelId="{4884C4EE-0EED-4ABF-AB6B-3B3B3105720D}" cxnId="{436A2A1E-AC54-4BD5-965C-3A325E7E8A10}" type="parTrans">
      <dgm:prSet/>
      <dgm:spPr/>
      <dgm:t>
        <a:bodyPr/>
        <a:lstStyle/>
        <a:p>
          <a:endParaRPr lang="zh-CN" altLang="en-US"/>
        </a:p>
      </dgm:t>
    </dgm:pt>
    <dgm:pt modelId="{B28DE256-15C6-4EBA-9A74-52CCE6A8911C}" cxnId="{436A2A1E-AC54-4BD5-965C-3A325E7E8A10}" type="sibTrans">
      <dgm:prSet/>
      <dgm:spPr/>
      <dgm:t>
        <a:bodyPr/>
        <a:lstStyle/>
        <a:p>
          <a:endParaRPr lang="zh-CN" altLang="en-US"/>
        </a:p>
      </dgm:t>
    </dgm:pt>
    <dgm:pt modelId="{C294F6C0-5EA9-40CB-80C4-482B5DEAFCF9}">
      <dgm:prSet phldr="0" custT="1"/>
      <dgm:spPr/>
      <dgm:t>
        <a:bodyPr vert="horz" wrap="square"/>
        <a:lstStyle/>
        <a:p>
          <a:pPr>
            <a:lnSpc>
              <a:spcPct val="100000"/>
            </a:lnSpc>
            <a:spcBef>
              <a:spcPct val="0"/>
            </a:spcBef>
            <a:spcAft>
              <a:spcPct val="35000"/>
            </a:spcAft>
          </a:pPr>
          <a:r>
            <a:rPr lang="zh-CN" altLang="en-US" sz="2400" dirty="0"/>
            <a:t>模型应用</a:t>
          </a:r>
        </a:p>
      </dgm:t>
    </dgm:pt>
    <dgm:pt modelId="{7DDE04F0-1D44-4D83-9260-1BA5ABF1F371}" cxnId="{A82F74CC-4A0B-4869-A390-6B97F2DEA7AB}" type="parTrans">
      <dgm:prSet/>
      <dgm:spPr/>
      <dgm:t>
        <a:bodyPr/>
        <a:lstStyle/>
        <a:p>
          <a:endParaRPr lang="zh-CN" altLang="en-US"/>
        </a:p>
      </dgm:t>
    </dgm:pt>
    <dgm:pt modelId="{9C1925AE-99E4-488A-A35A-710141E2352B}" cxnId="{A82F74CC-4A0B-4869-A390-6B97F2DEA7AB}" type="sibTrans">
      <dgm:prSet/>
      <dgm:spPr/>
      <dgm:t>
        <a:bodyPr/>
        <a:lstStyle/>
        <a:p>
          <a:endParaRPr lang="zh-CN" altLang="en-US"/>
        </a:p>
      </dgm:t>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6" custScaleY="128106">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6" custScaleY="128106">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6" custScaleY="128106">
        <dgm:presLayoutVars>
          <dgm:chMax val="0"/>
          <dgm:chPref val="0"/>
          <dgm:bulletEnabled val="1"/>
        </dgm:presLayoutVars>
      </dgm:prSet>
      <dgm:spPr/>
    </dgm:pt>
    <dgm:pt modelId="{B5060899-0519-437C-9EE1-EB50A6BCD633}" type="pres">
      <dgm:prSet presAssocID="{BE48B07B-4C6F-4C50-9D7F-CE1D6590BF95}" presName="parTxOnlySpace" presStyleCnt="0"/>
      <dgm:spPr/>
    </dgm:pt>
    <dgm:pt modelId="{FF5F5101-7B84-4D56-BC1D-64EC8387F152}" type="pres">
      <dgm:prSet presAssocID="{0228C16F-BA3B-49D1-A931-9A16A2A59676}" presName="parTxOnly" presStyleLbl="node1" presStyleIdx="3" presStyleCnt="6" custScaleY="128106">
        <dgm:presLayoutVars>
          <dgm:chMax val="0"/>
          <dgm:chPref val="0"/>
          <dgm:bulletEnabled val="1"/>
        </dgm:presLayoutVars>
      </dgm:prSet>
      <dgm:spPr/>
    </dgm:pt>
    <dgm:pt modelId="{E7FEA4A7-4FC4-4312-937A-7B2D6B373C89}" type="pres">
      <dgm:prSet presAssocID="{A7498855-9640-41C9-9CE5-0CCC35FBE194}" presName="parTxOnlySpace" presStyleCnt="0"/>
      <dgm:spPr/>
    </dgm:pt>
    <dgm:pt modelId="{1F63322B-B389-40D0-B873-46CE6787CB3C}" type="pres">
      <dgm:prSet presAssocID="{830283C2-4499-49BF-8108-AF0989291801}" presName="parTxOnly" presStyleLbl="node1" presStyleIdx="4" presStyleCnt="6" custScaleY="128106">
        <dgm:presLayoutVars>
          <dgm:chMax val="0"/>
          <dgm:chPref val="0"/>
          <dgm:bulletEnabled val="1"/>
        </dgm:presLayoutVars>
      </dgm:prSet>
      <dgm:spPr/>
    </dgm:pt>
    <dgm:pt modelId="{3959B94A-2BDC-4F72-81B2-54D615D6FCA2}" type="pres">
      <dgm:prSet presAssocID="{B28DE256-15C6-4EBA-9A74-52CCE6A8911C}" presName="parTxOnlySpace" presStyleCnt="0"/>
      <dgm:spPr/>
    </dgm:pt>
    <dgm:pt modelId="{B0CED01B-2098-490D-B815-C85DBD48C5FF}" type="pres">
      <dgm:prSet presAssocID="{C294F6C0-5EA9-40CB-80C4-482B5DEAFCF9}" presName="parTxOnly" presStyleLbl="node1" presStyleIdx="5" presStyleCnt="6" custScaleY="128106">
        <dgm:presLayoutVars>
          <dgm:chMax val="0"/>
          <dgm:chPref val="0"/>
          <dgm:bulletEnabled val="1"/>
        </dgm:presLayoutVars>
      </dgm:prSet>
      <dgm:spPr/>
    </dgm:pt>
  </dgm:ptLst>
  <dgm:cxnLst>
    <dgm:cxn modelId="{DFFEA80C-7604-4BD4-9382-D7F95FA21207}" srcId="{9D527559-FDD8-4274-B634-C7FBCF5BC573}" destId="{870E4F47-8CC4-4F59-B4C1-42B5AAA5CEFE}" srcOrd="0" destOrd="0" parTransId="{3D1AB2CA-88A4-4E4C-9A8A-508DF0E06639}" sibTransId="{856E2728-BF00-49C7-82BA-8F4DCB00940B}"/>
    <dgm:cxn modelId="{436A2A1E-AC54-4BD5-965C-3A325E7E8A10}" srcId="{9D527559-FDD8-4274-B634-C7FBCF5BC573}" destId="{830283C2-4499-49BF-8108-AF0989291801}" srcOrd="4" destOrd="0" parTransId="{4884C4EE-0EED-4ABF-AB6B-3B3B3105720D}" sibTransId="{B28DE256-15C6-4EBA-9A74-52CCE6A8911C}"/>
    <dgm:cxn modelId="{06A25927-38C8-4F64-84F9-07C8E75CE564}" srcId="{9D527559-FDD8-4274-B634-C7FBCF5BC573}" destId="{0228C16F-BA3B-49D1-A931-9A16A2A59676}" srcOrd="3" destOrd="0" parTransId="{BEA4FB55-AC27-4DBC-9108-F69AE346DE95}" sibTransId="{A7498855-9640-41C9-9CE5-0CCC35FBE194}"/>
    <dgm:cxn modelId="{B1923F2C-8658-42CA-A33C-2DAFD871BA14}" type="presOf" srcId="{9D527559-FDD8-4274-B634-C7FBCF5BC573}" destId="{60E81CF5-4537-4C2F-8762-598D2E914097}" srcOrd="0" destOrd="0" presId="urn:microsoft.com/office/officeart/2005/8/layout/chevron1"/>
    <dgm:cxn modelId="{78BE0A3A-D624-4507-87D7-2496A7B714B0}" type="presOf" srcId="{830283C2-4499-49BF-8108-AF0989291801}" destId="{1F63322B-B389-40D0-B873-46CE6787CB3C}" srcOrd="0" destOrd="0" presId="urn:microsoft.com/office/officeart/2005/8/layout/chevron1"/>
    <dgm:cxn modelId="{F0C9A75B-58AC-4445-AE62-F5E46432395A}" type="presOf" srcId="{C294F6C0-5EA9-40CB-80C4-482B5DEAFCF9}" destId="{B0CED01B-2098-490D-B815-C85DBD48C5FF}" srcOrd="0" destOrd="0" presId="urn:microsoft.com/office/officeart/2005/8/layout/chevron1"/>
    <dgm:cxn modelId="{C3CAE676-748B-4F47-8DC8-50BEBD88100F}" type="presOf" srcId="{870E4F47-8CC4-4F59-B4C1-42B5AAA5CEFE}" destId="{67FF3BB9-6612-4697-87EE-EC66312779BE}" srcOrd="0" destOrd="0" presId="urn:microsoft.com/office/officeart/2005/8/layout/chevron1"/>
    <dgm:cxn modelId="{580CCE96-1FE0-47D7-9130-E94FDC2DE01F}" srcId="{9D527559-FDD8-4274-B634-C7FBCF5BC573}" destId="{1AA64000-5F0F-47A8-A435-2AF8D82F28B1}" srcOrd="1" destOrd="0" parTransId="{845A32C3-0E8A-4EED-972E-FC6F9A8364F8}" sibTransId="{C0D86BAE-7711-4781-A574-7BE0EA273229}"/>
    <dgm:cxn modelId="{A82F74CC-4A0B-4869-A390-6B97F2DEA7AB}" srcId="{9D527559-FDD8-4274-B634-C7FBCF5BC573}" destId="{C294F6C0-5EA9-40CB-80C4-482B5DEAFCF9}" srcOrd="5" destOrd="0" parTransId="{7DDE04F0-1D44-4D83-9260-1BA5ABF1F371}" sibTransId="{9C1925AE-99E4-488A-A35A-710141E2352B}"/>
    <dgm:cxn modelId="{642EECCD-A54C-4DEE-A6FB-C670224063E9}" srcId="{9D527559-FDD8-4274-B634-C7FBCF5BC573}" destId="{9C12F5BE-AC2F-4662-8DFA-C79428950CF2}" srcOrd="2" destOrd="0" parTransId="{E2B7565C-BEBF-47B7-AC71-10023CB96091}" sibTransId="{BE48B07B-4C6F-4C50-9D7F-CE1D6590BF95}"/>
    <dgm:cxn modelId="{A97BEFEF-957F-4E54-9AA0-31C1AB5769CA}" type="presOf" srcId="{0228C16F-BA3B-49D1-A931-9A16A2A59676}" destId="{FF5F5101-7B84-4D56-BC1D-64EC8387F152}" srcOrd="0" destOrd="0" presId="urn:microsoft.com/office/officeart/2005/8/layout/chevron1"/>
    <dgm:cxn modelId="{AE6BFCF6-ECA0-46A1-A6C8-06DAB769389E}" type="presOf" srcId="{9C12F5BE-AC2F-4662-8DFA-C79428950CF2}" destId="{74437C11-3810-488A-B265-8C8037793D77}" srcOrd="0" destOrd="0" presId="urn:microsoft.com/office/officeart/2005/8/layout/chevron1"/>
    <dgm:cxn modelId="{2A35B1F9-08F7-4A2B-BC2B-364928BAA3E6}" type="presOf" srcId="{1AA64000-5F0F-47A8-A435-2AF8D82F28B1}" destId="{D3000CD6-B08B-4D3B-8D2A-7F1C26A23961}" srcOrd="0" destOrd="0" presId="urn:microsoft.com/office/officeart/2005/8/layout/chevron1"/>
    <dgm:cxn modelId="{12BA454A-92CC-461A-9C3F-619540EEB90B}" type="presParOf" srcId="{60E81CF5-4537-4C2F-8762-598D2E914097}" destId="{67FF3BB9-6612-4697-87EE-EC66312779BE}" srcOrd="0" destOrd="0" presId="urn:microsoft.com/office/officeart/2005/8/layout/chevron1"/>
    <dgm:cxn modelId="{5281AC11-0212-4C96-9DF3-77650A66C8A1}" type="presParOf" srcId="{60E81CF5-4537-4C2F-8762-598D2E914097}" destId="{E484CEA2-673C-4A85-8A00-8580D721B29A}" srcOrd="1" destOrd="0" presId="urn:microsoft.com/office/officeart/2005/8/layout/chevron1"/>
    <dgm:cxn modelId="{1C88C131-A6FE-41DE-8031-854B87C2E724}" type="presParOf" srcId="{60E81CF5-4537-4C2F-8762-598D2E914097}" destId="{D3000CD6-B08B-4D3B-8D2A-7F1C26A23961}" srcOrd="2" destOrd="0" presId="urn:microsoft.com/office/officeart/2005/8/layout/chevron1"/>
    <dgm:cxn modelId="{C296137B-19B4-474A-9DEC-EE3AC420C3E9}" type="presParOf" srcId="{60E81CF5-4537-4C2F-8762-598D2E914097}" destId="{1773A515-DFFE-41F0-B581-98757CBEC16E}" srcOrd="3" destOrd="0" presId="urn:microsoft.com/office/officeart/2005/8/layout/chevron1"/>
    <dgm:cxn modelId="{7B581794-9578-4404-8522-8ADC8AC44CDD}" type="presParOf" srcId="{60E81CF5-4537-4C2F-8762-598D2E914097}" destId="{74437C11-3810-488A-B265-8C8037793D77}" srcOrd="4" destOrd="0" presId="urn:microsoft.com/office/officeart/2005/8/layout/chevron1"/>
    <dgm:cxn modelId="{B7E10553-7ABB-41C2-AD43-E71A33453B22}" type="presParOf" srcId="{60E81CF5-4537-4C2F-8762-598D2E914097}" destId="{B5060899-0519-437C-9EE1-EB50A6BCD633}" srcOrd="5" destOrd="0" presId="urn:microsoft.com/office/officeart/2005/8/layout/chevron1"/>
    <dgm:cxn modelId="{55813E89-AEA0-4D32-AFB6-7C0A53636DDB}" type="presParOf" srcId="{60E81CF5-4537-4C2F-8762-598D2E914097}" destId="{FF5F5101-7B84-4D56-BC1D-64EC8387F152}" srcOrd="6" destOrd="0" presId="urn:microsoft.com/office/officeart/2005/8/layout/chevron1"/>
    <dgm:cxn modelId="{64FF4057-0351-4EC0-B15F-4CE0C5EA6163}" type="presParOf" srcId="{60E81CF5-4537-4C2F-8762-598D2E914097}" destId="{E7FEA4A7-4FC4-4312-937A-7B2D6B373C89}" srcOrd="7" destOrd="0" presId="urn:microsoft.com/office/officeart/2005/8/layout/chevron1"/>
    <dgm:cxn modelId="{BD66FABC-A146-41BE-988B-CB513AF05290}" type="presParOf" srcId="{60E81CF5-4537-4C2F-8762-598D2E914097}" destId="{1F63322B-B389-40D0-B873-46CE6787CB3C}" srcOrd="8" destOrd="0" presId="urn:microsoft.com/office/officeart/2005/8/layout/chevron1"/>
    <dgm:cxn modelId="{BFEE3C34-6BE4-48AF-B092-B0791B1B66D2}" type="presParOf" srcId="{60E81CF5-4537-4C2F-8762-598D2E914097}" destId="{3959B94A-2BDC-4F72-81B2-54D615D6FCA2}" srcOrd="9" destOrd="0" presId="urn:microsoft.com/office/officeart/2005/8/layout/chevron1"/>
    <dgm:cxn modelId="{1129B544-C89B-483F-BB1F-D1A5CBC1306C}" type="presParOf" srcId="{60E81CF5-4537-4C2F-8762-598D2E914097}" destId="{B0CED01B-2098-490D-B815-C85DBD48C5FF}" srcOrd="1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417D0-7D51-4146-A6CE-23EB78A281FF}">
      <dsp:nvSpPr>
        <dsp:cNvPr id="0" name=""/>
        <dsp:cNvSpPr/>
      </dsp:nvSpPr>
      <dsp:spPr>
        <a:xfrm>
          <a:off x="2740025" y="180062"/>
          <a:ext cx="4620055" cy="421346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18B9C-F19C-43C5-A502-44AAEAB32021}">
      <dsp:nvSpPr>
        <dsp:cNvPr id="0" name=""/>
        <dsp:cNvSpPr/>
      </dsp:nvSpPr>
      <dsp:spPr>
        <a:xfrm>
          <a:off x="2627552" y="252096"/>
          <a:ext cx="2208292" cy="18294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b="0" kern="1200" dirty="0">
              <a:latin typeface="+mn-lt"/>
              <a:ea typeface="黑体" pitchFamily="49" charset="-122"/>
              <a:cs typeface="仿宋"/>
            </a:rPr>
            <a:t>规模大</a:t>
          </a:r>
          <a:r>
            <a:rPr lang="en-US" altLang="zh-CN" sz="2800" b="1" kern="1200" dirty="0">
              <a:latin typeface="+mn-lt"/>
              <a:ea typeface="仿宋"/>
              <a:cs typeface="仿宋"/>
            </a:rPr>
            <a:t>(Volume)</a:t>
          </a:r>
          <a:r>
            <a:rPr lang="zh-CN" altLang="en-US" sz="2800" b="1" kern="1200" dirty="0">
              <a:latin typeface="+mn-lt"/>
              <a:ea typeface="仿宋"/>
              <a:cs typeface="仿宋"/>
            </a:rPr>
            <a:t> </a:t>
          </a:r>
          <a:endParaRPr lang="en-US" altLang="zh-CN" sz="2800" b="1" kern="1200" dirty="0">
            <a:latin typeface="+mn-lt"/>
            <a:ea typeface="仿宋"/>
            <a:cs typeface="仿宋"/>
          </a:endParaRPr>
        </a:p>
      </dsp:txBody>
      <dsp:txXfrm>
        <a:off x="2716858" y="341402"/>
        <a:ext cx="2029680" cy="1650823"/>
      </dsp:txXfrm>
    </dsp:sp>
    <dsp:sp modelId="{643733B0-9F89-47BD-AACB-7E16B210AC13}">
      <dsp:nvSpPr>
        <dsp:cNvPr id="0" name=""/>
        <dsp:cNvSpPr/>
      </dsp:nvSpPr>
      <dsp:spPr>
        <a:xfrm>
          <a:off x="5247495" y="252096"/>
          <a:ext cx="2076665" cy="18294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itchFamily="49" charset="-122"/>
              <a:ea typeface="黑体" pitchFamily="49" charset="-122"/>
              <a:cs typeface="+mn-cs"/>
            </a:rPr>
            <a:t>速度快</a:t>
          </a:r>
          <a:r>
            <a:rPr lang="en-US" altLang="zh-CN" sz="2800" b="1" kern="1200" dirty="0">
              <a:latin typeface="+mn-lt"/>
              <a:ea typeface="仿宋"/>
              <a:cs typeface="仿宋"/>
            </a:rPr>
            <a:t>(</a:t>
          </a:r>
          <a:r>
            <a:rPr lang="en-US" sz="2800" b="1" kern="1200" dirty="0">
              <a:latin typeface="+mn-lt"/>
              <a:ea typeface="仿宋"/>
              <a:cs typeface="仿宋"/>
            </a:rPr>
            <a:t>Velocity</a:t>
          </a:r>
          <a:r>
            <a:rPr lang="en-US" altLang="zh-CN" sz="2800" b="1" kern="1200" dirty="0">
              <a:latin typeface="+mn-lt"/>
              <a:ea typeface="仿宋"/>
              <a:cs typeface="仿宋"/>
            </a:rPr>
            <a:t>)</a:t>
          </a:r>
        </a:p>
      </dsp:txBody>
      <dsp:txXfrm>
        <a:off x="5336801" y="341402"/>
        <a:ext cx="1898053" cy="1650823"/>
      </dsp:txXfrm>
    </dsp:sp>
    <dsp:sp modelId="{AEBC0A44-2984-4C88-8033-414ED0C7C421}">
      <dsp:nvSpPr>
        <dsp:cNvPr id="0" name=""/>
        <dsp:cNvSpPr/>
      </dsp:nvSpPr>
      <dsp:spPr>
        <a:xfrm>
          <a:off x="2627552" y="2528078"/>
          <a:ext cx="2208292" cy="18294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itchFamily="49" charset="-122"/>
              <a:ea typeface="黑体" pitchFamily="49" charset="-122"/>
              <a:cs typeface="+mn-cs"/>
            </a:rPr>
            <a:t>类型多</a:t>
          </a:r>
          <a:r>
            <a:rPr lang="en-US" altLang="zh-CN" sz="2800" b="1" kern="1200" dirty="0">
              <a:latin typeface="+mn-lt"/>
              <a:ea typeface="仿宋"/>
              <a:cs typeface="仿宋"/>
            </a:rPr>
            <a:t>(</a:t>
          </a:r>
          <a:r>
            <a:rPr lang="en-US" sz="2800" b="1" kern="1200" dirty="0">
              <a:latin typeface="+mn-lt"/>
              <a:ea typeface="仿宋"/>
              <a:cs typeface="仿宋"/>
            </a:rPr>
            <a:t>V</a:t>
          </a:r>
          <a:r>
            <a:rPr lang="en-US" altLang="zh-CN" sz="2800" b="1" kern="1200" dirty="0">
              <a:latin typeface="+mn-lt"/>
              <a:ea typeface="仿宋"/>
              <a:cs typeface="仿宋"/>
            </a:rPr>
            <a:t>ariety)</a:t>
          </a:r>
          <a:r>
            <a:rPr lang="zh-CN" altLang="en-US" sz="2800" b="1" kern="1200" dirty="0">
              <a:latin typeface="+mn-lt"/>
              <a:ea typeface="仿宋"/>
              <a:cs typeface="仿宋"/>
            </a:rPr>
            <a:t> </a:t>
          </a:r>
          <a:endParaRPr lang="en-US" altLang="zh-CN" sz="2800" b="1" kern="1200" dirty="0">
            <a:latin typeface="+mn-lt"/>
            <a:ea typeface="仿宋"/>
            <a:cs typeface="仿宋"/>
          </a:endParaRPr>
        </a:p>
      </dsp:txBody>
      <dsp:txXfrm>
        <a:off x="2716858" y="2617384"/>
        <a:ext cx="2029680" cy="1650823"/>
      </dsp:txXfrm>
    </dsp:sp>
    <dsp:sp modelId="{8FE7C329-1343-4B1B-AFDB-B48313CBEAE6}">
      <dsp:nvSpPr>
        <dsp:cNvPr id="0" name=""/>
        <dsp:cNvSpPr/>
      </dsp:nvSpPr>
      <dsp:spPr>
        <a:xfrm>
          <a:off x="5247495" y="2528078"/>
          <a:ext cx="2076665" cy="18294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zh-CN" altLang="en-US" sz="2800" kern="1200">
              <a:latin typeface="黑体" pitchFamily="49" charset="-122"/>
              <a:ea typeface="黑体" pitchFamily="49" charset="-122"/>
              <a:cs typeface="+mn-cs"/>
            </a:rPr>
            <a:t>价值密度低 </a:t>
          </a:r>
          <a:r>
            <a:rPr lang="en-US" altLang="zh-CN" sz="2800" b="1" kern="1200">
              <a:latin typeface="+mn-lt"/>
              <a:ea typeface="仿宋"/>
              <a:cs typeface="仿宋"/>
            </a:rPr>
            <a:t>(Value)</a:t>
          </a:r>
          <a:r>
            <a:rPr lang="zh-CN" altLang="en-US" sz="2800" b="1" kern="1200">
              <a:latin typeface="+mn-lt"/>
              <a:ea typeface="仿宋"/>
              <a:cs typeface="仿宋"/>
            </a:rPr>
            <a:t> </a:t>
          </a:r>
          <a:endParaRPr lang="en-US" altLang="zh-CN" sz="2800" b="1" kern="1200" dirty="0">
            <a:latin typeface="+mn-lt"/>
            <a:ea typeface="仿宋"/>
            <a:cs typeface="仿宋"/>
          </a:endParaRPr>
        </a:p>
      </dsp:txBody>
      <dsp:txXfrm>
        <a:off x="5336801" y="2617384"/>
        <a:ext cx="1898053" cy="1650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F3BB9-6612-4697-87EE-EC66312779BE}">
      <dsp:nvSpPr>
        <dsp:cNvPr id="0" name=""/>
        <dsp:cNvSpPr/>
      </dsp:nvSpPr>
      <dsp:spPr bwMode="white">
        <a:xfrm>
          <a:off x="5150"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问题设定</a:t>
          </a:r>
          <a:endParaRPr lang="en-US" altLang="zh-CN" sz="2400" kern="1200" dirty="0"/>
        </a:p>
      </dsp:txBody>
      <dsp:txXfrm>
        <a:off x="496008" y="1826892"/>
        <a:ext cx="934112" cy="981715"/>
      </dsp:txXfrm>
    </dsp:sp>
    <dsp:sp modelId="{D3000CD6-B08B-4D3B-8D2A-7F1C26A23961}">
      <dsp:nvSpPr>
        <dsp:cNvPr id="0" name=""/>
        <dsp:cNvSpPr/>
      </dsp:nvSpPr>
      <dsp:spPr bwMode="white">
        <a:xfrm>
          <a:off x="1729394"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特征工程</a:t>
          </a:r>
        </a:p>
      </dsp:txBody>
      <dsp:txXfrm>
        <a:off x="2220252" y="1826892"/>
        <a:ext cx="934112" cy="981715"/>
      </dsp:txXfrm>
    </dsp:sp>
    <dsp:sp modelId="{74437C11-3810-488A-B265-8C8037793D77}">
      <dsp:nvSpPr>
        <dsp:cNvPr id="0" name=""/>
        <dsp:cNvSpPr/>
      </dsp:nvSpPr>
      <dsp:spPr bwMode="white">
        <a:xfrm>
          <a:off x="3453639"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模型选择</a:t>
          </a:r>
        </a:p>
      </dsp:txBody>
      <dsp:txXfrm>
        <a:off x="3944497" y="1826892"/>
        <a:ext cx="934112" cy="981715"/>
      </dsp:txXfrm>
    </dsp:sp>
    <dsp:sp modelId="{FF5F5101-7B84-4D56-BC1D-64EC8387F152}">
      <dsp:nvSpPr>
        <dsp:cNvPr id="0" name=""/>
        <dsp:cNvSpPr/>
      </dsp:nvSpPr>
      <dsp:spPr bwMode="white">
        <a:xfrm>
          <a:off x="5177883"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模型训练</a:t>
          </a:r>
        </a:p>
      </dsp:txBody>
      <dsp:txXfrm>
        <a:off x="5668741" y="1826892"/>
        <a:ext cx="934112" cy="981715"/>
      </dsp:txXfrm>
    </dsp:sp>
    <dsp:sp modelId="{1F63322B-B389-40D0-B873-46CE6787CB3C}">
      <dsp:nvSpPr>
        <dsp:cNvPr id="0" name=""/>
        <dsp:cNvSpPr/>
      </dsp:nvSpPr>
      <dsp:spPr bwMode="white">
        <a:xfrm>
          <a:off x="6902128"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模型评测</a:t>
          </a:r>
        </a:p>
      </dsp:txBody>
      <dsp:txXfrm>
        <a:off x="7392986" y="1826892"/>
        <a:ext cx="934112" cy="981715"/>
      </dsp:txXfrm>
    </dsp:sp>
    <dsp:sp modelId="{B0CED01B-2098-490D-B815-C85DBD48C5FF}">
      <dsp:nvSpPr>
        <dsp:cNvPr id="0" name=""/>
        <dsp:cNvSpPr/>
      </dsp:nvSpPr>
      <dsp:spPr bwMode="white">
        <a:xfrm>
          <a:off x="8626372" y="1826892"/>
          <a:ext cx="1915827" cy="981715"/>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zh-CN" altLang="en-US" sz="2400" kern="1200" dirty="0"/>
            <a:t>模型应用</a:t>
          </a:r>
        </a:p>
      </dsp:txBody>
      <dsp:txXfrm>
        <a:off x="9117230" y="1826892"/>
        <a:ext cx="934112" cy="98171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DA40-EF06-4469-8BC1-C62325A4DE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33C59-B6B2-4454-9BAA-FE10DB5EBF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9" Type="http://schemas.openxmlformats.org/officeDocument/2006/relationships/hyperlink" Target="https://baike.baidu.com/item/%E6%A0%B7%E6%9C%AC%E6%A0%87%E5%87%86%E5%B7%AE" TargetMode="External"/><Relationship Id="rId8" Type="http://schemas.openxmlformats.org/officeDocument/2006/relationships/hyperlink" Target="https://baike.baidu.com/item/%E4%BC%B0%E8%AE%A1%E9%87%8F" TargetMode="External"/><Relationship Id="rId7" Type="http://schemas.openxmlformats.org/officeDocument/2006/relationships/hyperlink" Target="https://baike.baidu.com/item/%E9%87%8F%E5%BA%A6" TargetMode="External"/><Relationship Id="rId6" Type="http://schemas.openxmlformats.org/officeDocument/2006/relationships/hyperlink" Target="https://baike.baidu.com/item/%E5%81%8F%E5%80%9A/7178338" TargetMode="External"/><Relationship Id="rId5" Type="http://schemas.openxmlformats.org/officeDocument/2006/relationships/hyperlink" Target="https://baike.baidu.com/item/%E6%96%B9%E5%B7%AE/3108412" TargetMode="External"/><Relationship Id="rId4" Type="http://schemas.openxmlformats.org/officeDocument/2006/relationships/hyperlink" Target="https://baike.baidu.com/item/%E6%95%B0%E5%AD%A6%E6%9C%9F%E6%9C%9B/5362790" TargetMode="External"/><Relationship Id="rId3" Type="http://schemas.openxmlformats.org/officeDocument/2006/relationships/hyperlink" Target="https://baike.baidu.com/item/%E4%BC%B0%E8%AE%A1%E9%87%8F/6395750" TargetMode="External"/><Relationship Id="rId2" Type="http://schemas.openxmlformats.org/officeDocument/2006/relationships/notesMaster" Target="../notesMasters/notesMaster1.xml"/><Relationship Id="rId12" Type="http://schemas.openxmlformats.org/officeDocument/2006/relationships/hyperlink" Target="https://baike.baidu.com/item/%E8%AF%AF%E5%B7%AE" TargetMode="External"/><Relationship Id="rId11" Type="http://schemas.openxmlformats.org/officeDocument/2006/relationships/hyperlink" Target="https://baike.baidu.com/item/%E9%A2%84%E6%B5%8B%E8%AF%AF%E5%B7%AE" TargetMode="External"/><Relationship Id="rId10" Type="http://schemas.openxmlformats.org/officeDocument/2006/relationships/hyperlink" Target="https://baike.baidu.com/item/%E6%AE%8B%E5%B7%AE" TargetMode="Externa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cikit-learn.org/stable/modules/classes.html#module-sklearn.metrics"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klearn.apachecn.org/cn/0.19.0/modules/generated/sklearn.model_selection.cross_val_score.html#sklearn.model_selection.cross_val_score"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en-US" altLang="zh-CN" dirty="0"/>
              <a:t>1.</a:t>
            </a:r>
            <a:r>
              <a:rPr lang="zh-CN" altLang="en-US" sz="1200" dirty="0">
                <a:latin typeface="微软雅黑" panose="020B0503020204020204" charset="-122"/>
                <a:ea typeface="微软雅黑" panose="020B0503020204020204" charset="-122"/>
              </a:rPr>
              <a:t>选择知识即小朋友选择认知动物外貌这样的一个知识，</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选择学习方法即选择一个合适的方法去学习知识，在例子中我们是通过眼睛辨认这样的方法进行学习，</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学习或记忆，即反复对动物外面进行认知学习的这一过程，</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运用，</a:t>
            </a:r>
            <a:r>
              <a:rPr lang="zh-CN" altLang="zh-CN" sz="1200" kern="1200" dirty="0">
                <a:solidFill>
                  <a:schemeClr val="tx1"/>
                </a:solidFill>
                <a:effectLst/>
                <a:latin typeface="+mn-lt"/>
                <a:ea typeface="+mn-ea"/>
                <a:cs typeface="+mn-cs"/>
              </a:rPr>
              <a:t>小孩进行大量认知记忆的练习后，可以将所知的认知</a:t>
            </a:r>
            <a:r>
              <a:rPr lang="zh-CN" altLang="en-US" sz="1200" kern="1200" dirty="0">
                <a:solidFill>
                  <a:schemeClr val="tx1"/>
                </a:solidFill>
                <a:effectLst/>
                <a:latin typeface="+mn-lt"/>
                <a:ea typeface="+mn-ea"/>
                <a:cs typeface="+mn-cs"/>
              </a:rPr>
              <a:t>对</a:t>
            </a:r>
            <a:r>
              <a:rPr lang="zh-CN" altLang="zh-CN" sz="1200" kern="1200" dirty="0">
                <a:solidFill>
                  <a:schemeClr val="tx1"/>
                </a:solidFill>
                <a:effectLst/>
                <a:latin typeface="+mn-lt"/>
                <a:ea typeface="+mn-ea"/>
                <a:cs typeface="+mn-cs"/>
              </a:rPr>
              <a:t>动物</a:t>
            </a:r>
            <a:r>
              <a:rPr lang="zh-CN" altLang="en-US" sz="1200" kern="1200" dirty="0">
                <a:solidFill>
                  <a:schemeClr val="tx1"/>
                </a:solidFill>
                <a:effectLst/>
                <a:latin typeface="+mn-lt"/>
                <a:ea typeface="+mn-ea"/>
                <a:cs typeface="+mn-cs"/>
              </a:rPr>
              <a:t>进行辨别</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en-US" altLang="zh-CN" sz="1200" dirty="0">
                <a:latin typeface="微软雅黑" panose="020B0503020204020204" charset="-122"/>
                <a:ea typeface="微软雅黑" panose="020B0503020204020204" charset="-122"/>
              </a:rPr>
              <a:t>5.</a:t>
            </a:r>
            <a:r>
              <a:rPr lang="zh-CN" altLang="en-US" sz="1200" dirty="0">
                <a:latin typeface="微软雅黑" panose="020B0503020204020204" charset="-122"/>
                <a:ea typeface="微软雅黑" panose="020B0503020204020204" charset="-122"/>
              </a:rPr>
              <a:t>评测学习效果，站在一个客观的角度对学习效果进行评测，</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知识保存，</a:t>
            </a:r>
            <a:r>
              <a:rPr lang="zh-CN" altLang="zh-CN" sz="1200" kern="1200" dirty="0">
                <a:solidFill>
                  <a:schemeClr val="tx1"/>
                </a:solidFill>
                <a:effectLst/>
                <a:latin typeface="+mn-lt"/>
                <a:ea typeface="+mn-ea"/>
                <a:cs typeface="+mn-cs"/>
              </a:rPr>
              <a:t>通过大人的评测后，小孩就会将这个知识保存在自己的脑海中</a:t>
            </a:r>
            <a:r>
              <a:rPr lang="zh-CN" altLang="en-US"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endParaRPr lang="en-US" altLang="zh-CN" sz="1200" kern="1200" dirty="0">
              <a:solidFill>
                <a:schemeClr val="tx1"/>
              </a:solidFill>
              <a:effectLst/>
              <a:latin typeface="微软雅黑" panose="020B0503020204020204" charset="-122"/>
              <a:ea typeface="微软雅黑" panose="020B0503020204020204" charset="-122"/>
              <a:cs typeface="+mn-cs"/>
            </a:endParaRPr>
          </a:p>
          <a:p>
            <a:pPr marL="0" indent="0">
              <a:lnSpc>
                <a:spcPct val="150000"/>
              </a:lnSpc>
              <a:buFont typeface="Wingdings" panose="05000000000000000000" pitchFamily="2" charset="2"/>
              <a:buNone/>
            </a:pPr>
            <a:r>
              <a:rPr lang="zh-CN" altLang="zh-CN" sz="1200" kern="1200" dirty="0">
                <a:solidFill>
                  <a:schemeClr val="tx1"/>
                </a:solidFill>
                <a:effectLst/>
                <a:latin typeface="+mn-lt"/>
                <a:ea typeface="+mn-ea"/>
                <a:cs typeface="+mn-cs"/>
              </a:rPr>
              <a:t>这不就是一个人类典型的学习过程吗？那么基于这样的一个学习过程，我们是否可以将这个过程复制在机器上呢？其实我们已经这样做了，而构建机器学习的过程，即构建机器学习框架的步骤正和人类学习的步骤是一样的。</a:t>
            </a:r>
            <a:endParaRPr lang="zh-CN" altLang="en-US" sz="1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zh-CN" altLang="en-US" dirty="0"/>
              <a:t>（</a:t>
            </a:r>
            <a:r>
              <a:rPr lang="en-US" altLang="zh-CN" dirty="0"/>
              <a:t>1</a:t>
            </a:r>
            <a:r>
              <a:rPr lang="zh-CN" altLang="en-US" dirty="0"/>
              <a:t>）在此，我们模仿人类学习的行为方式，将这样的行为方式复制于机器上，并且形成一一对应的关系，从而得到了机器学习的框架，我们仔细了解机器学习框架后会发现，机器学习的步骤是与人类学习行为的步骤一致的，可分为</a:t>
            </a:r>
            <a:r>
              <a:rPr lang="zh-CN" altLang="en-US" sz="1200" dirty="0">
                <a:latin typeface="微软雅黑" panose="020B0503020204020204" charset="-122"/>
                <a:ea typeface="微软雅黑" panose="020B0503020204020204" charset="-122"/>
              </a:rPr>
              <a:t>数据的加载，选择模型，模型的训练，模型的预测，模型的评测，模型的保存</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个步骤，第一步数据的加载即为选择知识，表示的是我们希望计算机学习什么样的知识（数据），因为机器需要从过往经验中学习知识，因此我们第一步需要做的事就是为其提供可学习的数据。</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）紧接着第二步我们需要为计算机选择一个学习的模型，即选择一个学习的方法使计算机依据模型进行学习。</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）第三步模型的训练为为计算机根据设定的方法对数据进行反复训练的过程。</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）第四步，预测，指计算机再</a:t>
            </a:r>
            <a:r>
              <a:rPr lang="zh-CN" altLang="zh-CN" sz="1200" kern="1200" dirty="0">
                <a:solidFill>
                  <a:schemeClr val="tx1"/>
                </a:solidFill>
                <a:effectLst/>
                <a:latin typeface="+mn-lt"/>
                <a:ea typeface="+mn-ea"/>
                <a:cs typeface="+mn-cs"/>
              </a:rPr>
              <a:t>进行大量</a:t>
            </a:r>
            <a:r>
              <a:rPr lang="zh-CN" altLang="en-US" sz="1200" kern="1200" dirty="0">
                <a:solidFill>
                  <a:schemeClr val="tx1"/>
                </a:solidFill>
                <a:effectLst/>
                <a:latin typeface="+mn-lt"/>
                <a:ea typeface="+mn-ea"/>
                <a:cs typeface="+mn-cs"/>
              </a:rPr>
              <a:t>数据认识</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训练</a:t>
            </a:r>
            <a:r>
              <a:rPr lang="zh-CN" altLang="zh-CN" sz="1200" kern="1200" dirty="0">
                <a:solidFill>
                  <a:schemeClr val="tx1"/>
                </a:solidFill>
                <a:effectLst/>
                <a:latin typeface="+mn-lt"/>
                <a:ea typeface="+mn-ea"/>
                <a:cs typeface="+mn-cs"/>
              </a:rPr>
              <a:t>后，可以将所知的认知</a:t>
            </a:r>
            <a:r>
              <a:rPr lang="zh-CN" altLang="en-US" sz="1200" kern="1200" dirty="0">
                <a:solidFill>
                  <a:schemeClr val="tx1"/>
                </a:solidFill>
                <a:effectLst/>
                <a:latin typeface="+mn-lt"/>
                <a:ea typeface="+mn-ea"/>
                <a:cs typeface="+mn-cs"/>
              </a:rPr>
              <a:t>对新事物进行应用，即对未知数据的预测等。</a:t>
            </a:r>
            <a:endParaRPr lang="en-US" altLang="zh-CN" sz="1200" kern="1200" dirty="0">
              <a:solidFill>
                <a:schemeClr val="tx1"/>
              </a:solidFill>
              <a:effectLst/>
              <a:latin typeface="+mn-lt"/>
              <a:ea typeface="+mn-ea"/>
              <a:cs typeface="+mn-cs"/>
            </a:endParaRPr>
          </a:p>
          <a:p>
            <a:pPr marL="0" indent="0">
              <a:lnSpc>
                <a:spcPct val="150000"/>
              </a:lnSpc>
              <a:buFont typeface="Wingdings" panose="05000000000000000000" pitchFamily="2" charset="2"/>
              <a:buNone/>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）第五步评测，指的是</a:t>
            </a:r>
            <a:r>
              <a:rPr lang="zh-CN" altLang="en-US" sz="1200" dirty="0">
                <a:latin typeface="微软雅黑" panose="020B0503020204020204" charset="-122"/>
                <a:ea typeface="微软雅黑" panose="020B0503020204020204" charset="-122"/>
              </a:rPr>
              <a:t>一个客观的角度（测试指标）对计算机学习效果进行评测。</a:t>
            </a:r>
            <a:endParaRPr lang="en-US" altLang="zh-CN" sz="1200" dirty="0">
              <a:latin typeface="微软雅黑" panose="020B0503020204020204" charset="-122"/>
              <a:ea typeface="微软雅黑" panose="020B0503020204020204" charset="-122"/>
            </a:endParaRPr>
          </a:p>
          <a:p>
            <a:pPr marL="0" indent="0">
              <a:lnSpc>
                <a:spcPct val="150000"/>
              </a:lnSpc>
              <a:buFont typeface="Wingdings" panose="05000000000000000000" pitchFamily="2" charset="2"/>
              <a:buNone/>
            </a:pP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）最后是将学习过程进行保存，便于将来使用，</a:t>
            </a:r>
            <a:r>
              <a:rPr lang="zh-CN" altLang="en-US" sz="1200" b="0" i="0" kern="1200" dirty="0">
                <a:solidFill>
                  <a:schemeClr val="tx1"/>
                </a:solidFill>
                <a:effectLst/>
                <a:latin typeface="+mn-lt"/>
                <a:ea typeface="+mn-ea"/>
                <a:cs typeface="+mn-cs"/>
              </a:rPr>
              <a:t>通过这样的对应，我们可以发现，机器学习的思想并不复杂，仅仅是对人类在生活中学习成长的一个模拟。</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机器学习的框架和人类思维模式如此相似，那机器学习跟传统的编程有什么不一样呢？要回答这个问题前，我们了解一下传统编程的模式：规则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输出，当我们能通过规则制定出程序的输出的时候，传统程序模型往往是高效的，因其直接明了的运行方式能帮助我们快速解决复杂的，或单一且耗费大量人力的问题。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但</a:t>
            </a:r>
            <a:r>
              <a:rPr lang="zh-CN" altLang="en-US" sz="1200" b="0" i="0" kern="1200" dirty="0">
                <a:solidFill>
                  <a:schemeClr val="tx1"/>
                </a:solidFill>
                <a:effectLst/>
                <a:latin typeface="+mn-lt"/>
                <a:ea typeface="+mn-ea"/>
                <a:cs typeface="+mn-cs"/>
              </a:rPr>
              <a:t>世界上许多问题并不能通过简单的定制规则得以</a:t>
            </a:r>
            <a:r>
              <a:rPr lang="zh-CN" altLang="en-US" sz="1200" b="0" i="0" kern="1200">
                <a:solidFill>
                  <a:schemeClr val="tx1"/>
                </a:solidFill>
                <a:effectLst/>
                <a:latin typeface="+mn-lt"/>
                <a:ea typeface="+mn-ea"/>
                <a:cs typeface="+mn-cs"/>
              </a:rPr>
              <a:t>解决，而且有些规则是模糊的，和变化的。假设</a:t>
            </a:r>
            <a:r>
              <a:rPr lang="zh-CN" altLang="en-US" sz="1200" b="0" i="0" kern="1200" dirty="0">
                <a:solidFill>
                  <a:schemeClr val="tx1"/>
                </a:solidFill>
                <a:effectLst/>
                <a:latin typeface="+mn-lt"/>
                <a:ea typeface="+mn-ea"/>
                <a:cs typeface="+mn-cs"/>
              </a:rPr>
              <a:t>我们需要构建一个能区分老虎和斑马图片的程序，对于传统程序而言，或许我们需要设定出区分老虎和斑马的规则，规则也许是斑马的毛发是黑白相间的，老虎的毛发有</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种颜色：黑色、白色和黄色。斑马的耳朵比较大，而老虎的耳朵比较小等，但是当我们再次希望实现类似的功能时，例如区分老虎和狮子的图片，那么我们则需要重新制定规则，而程序功能的扩展往往是频发的，这就凸显了传统模型的不足</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区别与传统程序，机器学习做法则完全不同。他并不去总结区别这两种动物的规则，而是假设毛发颜色和耳朵大小能区别这两者。于是机器学习将这个逻辑翻译成学习程序运行在计算机上。与此同时，我们向其提供一大堆老虎和斑马的图片，并将这些图片做好标记，即每张图片对应的动物是什么。然后机器学习将数据（图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标记）输入给编写好的学习算法程序，而后者就可以根据数据不断累积经验和总结规则，这个过程被称为模型训练。经过一段时间的训练后，机器学习程序最后得到了一个模型（以代码的形式存在）。这个得到的模型和传统程序编写的程序一样，可以用来区分老虎和斑马的图片。由于机器学习不是基于编程形成的结果，因此它的处理过程不是因果的逻辑，而是通过归纳思想得出的相关性结论。</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支付宝红包</a:t>
            </a:r>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学习到此，我们训练完成我们的模型了，同时我们希望了解训练出的模型效果如何，这时我们需要通过一些数学指标来表明其效果，但在此之前了解一下误差的概念。</a:t>
            </a:r>
            <a:r>
              <a:rPr lang="zh-CN" altLang="zh-CN" sz="1200" kern="1200" dirty="0">
                <a:solidFill>
                  <a:schemeClr val="tx1"/>
                </a:solidFill>
                <a:effectLst/>
                <a:latin typeface="+mn-lt"/>
                <a:ea typeface="+mn-ea"/>
                <a:cs typeface="+mn-cs"/>
              </a:rPr>
              <a:t>我们把模型的实际预测输出与样本的真实输出之间的差异称为“误差”</a:t>
            </a:r>
            <a:r>
              <a:rPr lang="en-US" altLang="zh-CN" sz="1200" kern="1200" dirty="0">
                <a:solidFill>
                  <a:schemeClr val="tx1"/>
                </a:solidFill>
                <a:effectLst/>
                <a:latin typeface="+mn-lt"/>
                <a:ea typeface="+mn-ea"/>
                <a:cs typeface="+mn-cs"/>
              </a:rPr>
              <a:t>(error)</a:t>
            </a:r>
            <a:r>
              <a:rPr lang="zh-CN" altLang="zh-CN" sz="1200" kern="1200" dirty="0">
                <a:solidFill>
                  <a:schemeClr val="tx1"/>
                </a:solidFill>
                <a:effectLst/>
                <a:latin typeface="+mn-lt"/>
                <a:ea typeface="+mn-ea"/>
                <a:cs typeface="+mn-cs"/>
              </a:rPr>
              <a:t>，模型在训练集上的误差称为“训练误差”</a:t>
            </a:r>
            <a:r>
              <a:rPr lang="en-US" altLang="zh-CN" sz="1200" kern="1200" dirty="0">
                <a:solidFill>
                  <a:schemeClr val="tx1"/>
                </a:solidFill>
                <a:effectLst/>
                <a:latin typeface="+mn-lt"/>
                <a:ea typeface="+mn-ea"/>
                <a:cs typeface="+mn-cs"/>
              </a:rPr>
              <a:t> (training error)</a:t>
            </a:r>
            <a:r>
              <a:rPr lang="zh-CN" altLang="zh-CN" sz="1200" kern="1200" dirty="0">
                <a:solidFill>
                  <a:schemeClr val="tx1"/>
                </a:solidFill>
                <a:effectLst/>
                <a:latin typeface="+mn-lt"/>
                <a:ea typeface="+mn-ea"/>
                <a:cs typeface="+mn-cs"/>
              </a:rPr>
              <a:t>，在新样本上的误差称为“泛化误差”</a:t>
            </a:r>
            <a:r>
              <a:rPr lang="en-US" altLang="zh-CN" sz="1200" kern="1200" dirty="0">
                <a:solidFill>
                  <a:schemeClr val="tx1"/>
                </a:solidFill>
                <a:effectLst/>
                <a:latin typeface="+mn-lt"/>
                <a:ea typeface="+mn-ea"/>
                <a:cs typeface="+mn-cs"/>
              </a:rPr>
              <a:t>( generalization error)</a:t>
            </a:r>
            <a:r>
              <a:rPr lang="zh-CN" altLang="zh-CN" sz="1200" kern="1200" dirty="0">
                <a:solidFill>
                  <a:schemeClr val="tx1"/>
                </a:solidFill>
                <a:effectLst/>
                <a:latin typeface="+mn-lt"/>
                <a:ea typeface="+mn-ea"/>
                <a:cs typeface="+mn-cs"/>
              </a:rPr>
              <a:t>。显然，我们希望得到泛化误差小的模型。然而，我们事先并不知道新样本是什么样，实际能做的是努力使经验误差最小化。</a:t>
            </a:r>
            <a:r>
              <a:rPr lang="zh-CN" altLang="en-US" sz="1200" kern="1200" dirty="0">
                <a:solidFill>
                  <a:schemeClr val="tx1"/>
                </a:solidFill>
                <a:effectLst/>
                <a:latin typeface="+mn-lt"/>
                <a:ea typeface="+mn-ea"/>
                <a:cs typeface="+mn-cs"/>
              </a:rPr>
              <a:t>而对于不同的算法我们通常会采用不同的指标来评判，分类算法采用</a:t>
            </a:r>
            <a:r>
              <a:rPr lang="zh-CN" altLang="en-US" sz="1200" dirty="0">
                <a:latin typeface="微软雅黑" panose="020B0503020204020204" charset="-122"/>
                <a:ea typeface="微软雅黑" panose="020B0503020204020204" charset="-122"/>
                <a:sym typeface="+mn-ea"/>
              </a:rPr>
              <a:t>分类指标，</a:t>
            </a:r>
            <a:r>
              <a:rPr lang="zh-CN" altLang="en-US" sz="1200" kern="1200" dirty="0">
                <a:solidFill>
                  <a:schemeClr val="tx1"/>
                </a:solidFill>
                <a:effectLst/>
                <a:latin typeface="+mn-lt"/>
                <a:ea typeface="+mn-ea"/>
                <a:cs typeface="+mn-cs"/>
                <a:sym typeface="+mn-ea"/>
              </a:rPr>
              <a:t>回归</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回归</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sym typeface="+mn-ea"/>
              </a:rPr>
              <a:t>聚类</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聚类</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学习到此，我们训练完成我们的模型了，同时我们希望了解训练出的模型效果如何，这时我们需要通过一些数学指标来表明其效果，但在此之前了解一下误差的概念。</a:t>
            </a:r>
            <a:r>
              <a:rPr lang="zh-CN" altLang="zh-CN" sz="1200" kern="1200" dirty="0">
                <a:solidFill>
                  <a:schemeClr val="tx1"/>
                </a:solidFill>
                <a:effectLst/>
                <a:latin typeface="+mn-lt"/>
                <a:ea typeface="+mn-ea"/>
                <a:cs typeface="+mn-cs"/>
              </a:rPr>
              <a:t>我们把模型的实际预测输出与样本的真实输出之间的差异称为“误差”</a:t>
            </a:r>
            <a:r>
              <a:rPr lang="en-US" altLang="zh-CN" sz="1200" kern="1200" dirty="0">
                <a:solidFill>
                  <a:schemeClr val="tx1"/>
                </a:solidFill>
                <a:effectLst/>
                <a:latin typeface="+mn-lt"/>
                <a:ea typeface="+mn-ea"/>
                <a:cs typeface="+mn-cs"/>
              </a:rPr>
              <a:t>(error)</a:t>
            </a:r>
            <a:r>
              <a:rPr lang="zh-CN" altLang="zh-CN" sz="1200" kern="1200" dirty="0">
                <a:solidFill>
                  <a:schemeClr val="tx1"/>
                </a:solidFill>
                <a:effectLst/>
                <a:latin typeface="+mn-lt"/>
                <a:ea typeface="+mn-ea"/>
                <a:cs typeface="+mn-cs"/>
              </a:rPr>
              <a:t>，模型在训练集上的误差称为“训练误差”</a:t>
            </a:r>
            <a:r>
              <a:rPr lang="en-US" altLang="zh-CN" sz="1200" kern="1200" dirty="0">
                <a:solidFill>
                  <a:schemeClr val="tx1"/>
                </a:solidFill>
                <a:effectLst/>
                <a:latin typeface="+mn-lt"/>
                <a:ea typeface="+mn-ea"/>
                <a:cs typeface="+mn-cs"/>
              </a:rPr>
              <a:t> (training error)</a:t>
            </a:r>
            <a:r>
              <a:rPr lang="zh-CN" altLang="zh-CN" sz="1200" kern="1200" dirty="0">
                <a:solidFill>
                  <a:schemeClr val="tx1"/>
                </a:solidFill>
                <a:effectLst/>
                <a:latin typeface="+mn-lt"/>
                <a:ea typeface="+mn-ea"/>
                <a:cs typeface="+mn-cs"/>
              </a:rPr>
              <a:t>，在新样本上的误差称为“泛化误差”</a:t>
            </a:r>
            <a:r>
              <a:rPr lang="en-US" altLang="zh-CN" sz="1200" kern="1200" dirty="0">
                <a:solidFill>
                  <a:schemeClr val="tx1"/>
                </a:solidFill>
                <a:effectLst/>
                <a:latin typeface="+mn-lt"/>
                <a:ea typeface="+mn-ea"/>
                <a:cs typeface="+mn-cs"/>
              </a:rPr>
              <a:t>( generalization error)</a:t>
            </a:r>
            <a:r>
              <a:rPr lang="zh-CN" altLang="zh-CN" sz="1200" kern="1200" dirty="0">
                <a:solidFill>
                  <a:schemeClr val="tx1"/>
                </a:solidFill>
                <a:effectLst/>
                <a:latin typeface="+mn-lt"/>
                <a:ea typeface="+mn-ea"/>
                <a:cs typeface="+mn-cs"/>
              </a:rPr>
              <a:t>。显然，我们希望得到泛化误差小的模型。然而，我们事先并不知道新样本是什么样，实际能做的是努力使经验误差最小化。</a:t>
            </a:r>
            <a:r>
              <a:rPr lang="zh-CN" altLang="en-US" sz="1200" kern="1200" dirty="0">
                <a:solidFill>
                  <a:schemeClr val="tx1"/>
                </a:solidFill>
                <a:effectLst/>
                <a:latin typeface="+mn-lt"/>
                <a:ea typeface="+mn-ea"/>
                <a:cs typeface="+mn-cs"/>
              </a:rPr>
              <a:t>而对于不同的算法我们通常会采用不同的指标来评判，分类算法采用</a:t>
            </a:r>
            <a:r>
              <a:rPr lang="zh-CN" altLang="en-US" sz="1200" dirty="0">
                <a:latin typeface="微软雅黑" panose="020B0503020204020204" charset="-122"/>
                <a:ea typeface="微软雅黑" panose="020B0503020204020204" charset="-122"/>
                <a:sym typeface="+mn-ea"/>
              </a:rPr>
              <a:t>分类指标，</a:t>
            </a:r>
            <a:r>
              <a:rPr lang="zh-CN" altLang="en-US" sz="1200" kern="1200" dirty="0">
                <a:solidFill>
                  <a:schemeClr val="tx1"/>
                </a:solidFill>
                <a:effectLst/>
                <a:latin typeface="+mn-lt"/>
                <a:ea typeface="+mn-ea"/>
                <a:cs typeface="+mn-cs"/>
                <a:sym typeface="+mn-ea"/>
              </a:rPr>
              <a:t>回归</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回归</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sym typeface="+mn-ea"/>
              </a:rPr>
              <a:t>聚类</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聚类</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学习到此，我们训练完成我们的模型了，同时我们希望了解训练出的模型效果如何，这时我们需要通过一些数学指标来表明其效果，但在此之前了解一下误差的概念。</a:t>
            </a:r>
            <a:r>
              <a:rPr lang="zh-CN" altLang="zh-CN" sz="1200" kern="1200" dirty="0">
                <a:solidFill>
                  <a:schemeClr val="tx1"/>
                </a:solidFill>
                <a:effectLst/>
                <a:latin typeface="+mn-lt"/>
                <a:ea typeface="+mn-ea"/>
                <a:cs typeface="+mn-cs"/>
              </a:rPr>
              <a:t>我们把模型的实际预测输出与样本的真实输出之间的差异称为“误差”</a:t>
            </a:r>
            <a:r>
              <a:rPr lang="en-US" altLang="zh-CN" sz="1200" kern="1200" dirty="0">
                <a:solidFill>
                  <a:schemeClr val="tx1"/>
                </a:solidFill>
                <a:effectLst/>
                <a:latin typeface="+mn-lt"/>
                <a:ea typeface="+mn-ea"/>
                <a:cs typeface="+mn-cs"/>
              </a:rPr>
              <a:t>(error)</a:t>
            </a:r>
            <a:r>
              <a:rPr lang="zh-CN" altLang="zh-CN" sz="1200" kern="1200" dirty="0">
                <a:solidFill>
                  <a:schemeClr val="tx1"/>
                </a:solidFill>
                <a:effectLst/>
                <a:latin typeface="+mn-lt"/>
                <a:ea typeface="+mn-ea"/>
                <a:cs typeface="+mn-cs"/>
              </a:rPr>
              <a:t>，模型在训练集上的误差称为“训练误差”</a:t>
            </a:r>
            <a:r>
              <a:rPr lang="en-US" altLang="zh-CN" sz="1200" kern="1200" dirty="0">
                <a:solidFill>
                  <a:schemeClr val="tx1"/>
                </a:solidFill>
                <a:effectLst/>
                <a:latin typeface="+mn-lt"/>
                <a:ea typeface="+mn-ea"/>
                <a:cs typeface="+mn-cs"/>
              </a:rPr>
              <a:t> (training error)</a:t>
            </a:r>
            <a:r>
              <a:rPr lang="zh-CN" altLang="zh-CN" sz="1200" kern="1200" dirty="0">
                <a:solidFill>
                  <a:schemeClr val="tx1"/>
                </a:solidFill>
                <a:effectLst/>
                <a:latin typeface="+mn-lt"/>
                <a:ea typeface="+mn-ea"/>
                <a:cs typeface="+mn-cs"/>
              </a:rPr>
              <a:t>，在新样本上的误差称为“泛化误差”</a:t>
            </a:r>
            <a:r>
              <a:rPr lang="en-US" altLang="zh-CN" sz="1200" kern="1200" dirty="0">
                <a:solidFill>
                  <a:schemeClr val="tx1"/>
                </a:solidFill>
                <a:effectLst/>
                <a:latin typeface="+mn-lt"/>
                <a:ea typeface="+mn-ea"/>
                <a:cs typeface="+mn-cs"/>
              </a:rPr>
              <a:t>( generalization error)</a:t>
            </a:r>
            <a:r>
              <a:rPr lang="zh-CN" altLang="zh-CN" sz="1200" kern="1200" dirty="0">
                <a:solidFill>
                  <a:schemeClr val="tx1"/>
                </a:solidFill>
                <a:effectLst/>
                <a:latin typeface="+mn-lt"/>
                <a:ea typeface="+mn-ea"/>
                <a:cs typeface="+mn-cs"/>
              </a:rPr>
              <a:t>。显然，我们希望得到泛化误差小的模型。然而，我们事先并不知道新样本是什么样，实际能做的是努力使经验误差最小化。</a:t>
            </a:r>
            <a:r>
              <a:rPr lang="zh-CN" altLang="en-US" sz="1200" kern="1200" dirty="0">
                <a:solidFill>
                  <a:schemeClr val="tx1"/>
                </a:solidFill>
                <a:effectLst/>
                <a:latin typeface="+mn-lt"/>
                <a:ea typeface="+mn-ea"/>
                <a:cs typeface="+mn-cs"/>
              </a:rPr>
              <a:t>而对于不同的算法我们通常会采用不同的指标来评判，分类算法采用</a:t>
            </a:r>
            <a:r>
              <a:rPr lang="zh-CN" altLang="en-US" sz="1200" dirty="0">
                <a:latin typeface="微软雅黑" panose="020B0503020204020204" charset="-122"/>
                <a:ea typeface="微软雅黑" panose="020B0503020204020204" charset="-122"/>
                <a:sym typeface="+mn-ea"/>
              </a:rPr>
              <a:t>分类指标，</a:t>
            </a:r>
            <a:r>
              <a:rPr lang="zh-CN" altLang="en-US" sz="1200" kern="1200" dirty="0">
                <a:solidFill>
                  <a:schemeClr val="tx1"/>
                </a:solidFill>
                <a:effectLst/>
                <a:latin typeface="+mn-lt"/>
                <a:ea typeface="+mn-ea"/>
                <a:cs typeface="+mn-cs"/>
                <a:sym typeface="+mn-ea"/>
              </a:rPr>
              <a:t>回归</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回归</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sym typeface="+mn-ea"/>
              </a:rPr>
              <a:t>聚类</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聚类</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学习到此，我们训练完成我们的模型了，同时我们希望了解训练出的模型效果如何，这时我们需要通过一些数学指标来表明其效果，但在此之前了解一下误差的概念。</a:t>
            </a:r>
            <a:r>
              <a:rPr lang="zh-CN" altLang="zh-CN" sz="1200" kern="1200" dirty="0">
                <a:solidFill>
                  <a:schemeClr val="tx1"/>
                </a:solidFill>
                <a:effectLst/>
                <a:latin typeface="+mn-lt"/>
                <a:ea typeface="+mn-ea"/>
                <a:cs typeface="+mn-cs"/>
              </a:rPr>
              <a:t>我们把模型的实际预测输出与样本的真实输出之间的差异称为“误差”</a:t>
            </a:r>
            <a:r>
              <a:rPr lang="en-US" altLang="zh-CN" sz="1200" kern="1200" dirty="0">
                <a:solidFill>
                  <a:schemeClr val="tx1"/>
                </a:solidFill>
                <a:effectLst/>
                <a:latin typeface="+mn-lt"/>
                <a:ea typeface="+mn-ea"/>
                <a:cs typeface="+mn-cs"/>
              </a:rPr>
              <a:t>(error)</a:t>
            </a:r>
            <a:r>
              <a:rPr lang="zh-CN" altLang="zh-CN" sz="1200" kern="1200" dirty="0">
                <a:solidFill>
                  <a:schemeClr val="tx1"/>
                </a:solidFill>
                <a:effectLst/>
                <a:latin typeface="+mn-lt"/>
                <a:ea typeface="+mn-ea"/>
                <a:cs typeface="+mn-cs"/>
              </a:rPr>
              <a:t>，模型在训练集上的误差称为“训练误差”</a:t>
            </a:r>
            <a:r>
              <a:rPr lang="en-US" altLang="zh-CN" sz="1200" kern="1200" dirty="0">
                <a:solidFill>
                  <a:schemeClr val="tx1"/>
                </a:solidFill>
                <a:effectLst/>
                <a:latin typeface="+mn-lt"/>
                <a:ea typeface="+mn-ea"/>
                <a:cs typeface="+mn-cs"/>
              </a:rPr>
              <a:t> (training error)</a:t>
            </a:r>
            <a:r>
              <a:rPr lang="zh-CN" altLang="zh-CN" sz="1200" kern="1200" dirty="0">
                <a:solidFill>
                  <a:schemeClr val="tx1"/>
                </a:solidFill>
                <a:effectLst/>
                <a:latin typeface="+mn-lt"/>
                <a:ea typeface="+mn-ea"/>
                <a:cs typeface="+mn-cs"/>
              </a:rPr>
              <a:t>，在新样本上的误差称为“泛化误差”</a:t>
            </a:r>
            <a:r>
              <a:rPr lang="en-US" altLang="zh-CN" sz="1200" kern="1200" dirty="0">
                <a:solidFill>
                  <a:schemeClr val="tx1"/>
                </a:solidFill>
                <a:effectLst/>
                <a:latin typeface="+mn-lt"/>
                <a:ea typeface="+mn-ea"/>
                <a:cs typeface="+mn-cs"/>
              </a:rPr>
              <a:t>( generalization error)</a:t>
            </a:r>
            <a:r>
              <a:rPr lang="zh-CN" altLang="zh-CN" sz="1200" kern="1200" dirty="0">
                <a:solidFill>
                  <a:schemeClr val="tx1"/>
                </a:solidFill>
                <a:effectLst/>
                <a:latin typeface="+mn-lt"/>
                <a:ea typeface="+mn-ea"/>
                <a:cs typeface="+mn-cs"/>
              </a:rPr>
              <a:t>。显然，我们希望得到泛化误差小的模型。然而，我们事先并不知道新样本是什么样，实际能做的是努力使经验误差最小化。</a:t>
            </a:r>
            <a:r>
              <a:rPr lang="zh-CN" altLang="en-US" sz="1200" kern="1200" dirty="0">
                <a:solidFill>
                  <a:schemeClr val="tx1"/>
                </a:solidFill>
                <a:effectLst/>
                <a:latin typeface="+mn-lt"/>
                <a:ea typeface="+mn-ea"/>
                <a:cs typeface="+mn-cs"/>
              </a:rPr>
              <a:t>而对于不同的算法我们通常会采用不同的指标来评判，分类算法采用</a:t>
            </a:r>
            <a:r>
              <a:rPr lang="zh-CN" altLang="en-US" sz="1200" dirty="0">
                <a:latin typeface="微软雅黑" panose="020B0503020204020204" charset="-122"/>
                <a:ea typeface="微软雅黑" panose="020B0503020204020204" charset="-122"/>
                <a:sym typeface="+mn-ea"/>
              </a:rPr>
              <a:t>分类指标，</a:t>
            </a:r>
            <a:r>
              <a:rPr lang="zh-CN" altLang="en-US" sz="1200" kern="1200" dirty="0">
                <a:solidFill>
                  <a:schemeClr val="tx1"/>
                </a:solidFill>
                <a:effectLst/>
                <a:latin typeface="+mn-lt"/>
                <a:ea typeface="+mn-ea"/>
                <a:cs typeface="+mn-cs"/>
                <a:sym typeface="+mn-ea"/>
              </a:rPr>
              <a:t>回归</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回归</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sym typeface="+mn-ea"/>
              </a:rPr>
              <a:t>聚类</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聚类</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学习到此，我们训练完成我们的模型了，同时我们希望了解训练出的模型效果如何，这时我们需要通过一些数学指标来表明其效果，但在此之前了解一下误差的概念。</a:t>
            </a:r>
            <a:r>
              <a:rPr lang="zh-CN" altLang="zh-CN" sz="1200" kern="1200" dirty="0">
                <a:solidFill>
                  <a:schemeClr val="tx1"/>
                </a:solidFill>
                <a:effectLst/>
                <a:latin typeface="+mn-lt"/>
                <a:ea typeface="+mn-ea"/>
                <a:cs typeface="+mn-cs"/>
              </a:rPr>
              <a:t>我们把模型的实际预测输出与样本的真实输出之间的差异称为“误差”</a:t>
            </a:r>
            <a:r>
              <a:rPr lang="en-US" altLang="zh-CN" sz="1200" kern="1200" dirty="0">
                <a:solidFill>
                  <a:schemeClr val="tx1"/>
                </a:solidFill>
                <a:effectLst/>
                <a:latin typeface="+mn-lt"/>
                <a:ea typeface="+mn-ea"/>
                <a:cs typeface="+mn-cs"/>
              </a:rPr>
              <a:t>(error)</a:t>
            </a:r>
            <a:r>
              <a:rPr lang="zh-CN" altLang="zh-CN" sz="1200" kern="1200" dirty="0">
                <a:solidFill>
                  <a:schemeClr val="tx1"/>
                </a:solidFill>
                <a:effectLst/>
                <a:latin typeface="+mn-lt"/>
                <a:ea typeface="+mn-ea"/>
                <a:cs typeface="+mn-cs"/>
              </a:rPr>
              <a:t>，模型在训练集上的误差称为“训练误差”</a:t>
            </a:r>
            <a:r>
              <a:rPr lang="en-US" altLang="zh-CN" sz="1200" kern="1200" dirty="0">
                <a:solidFill>
                  <a:schemeClr val="tx1"/>
                </a:solidFill>
                <a:effectLst/>
                <a:latin typeface="+mn-lt"/>
                <a:ea typeface="+mn-ea"/>
                <a:cs typeface="+mn-cs"/>
              </a:rPr>
              <a:t> (training error)</a:t>
            </a:r>
            <a:r>
              <a:rPr lang="zh-CN" altLang="zh-CN" sz="1200" kern="1200" dirty="0">
                <a:solidFill>
                  <a:schemeClr val="tx1"/>
                </a:solidFill>
                <a:effectLst/>
                <a:latin typeface="+mn-lt"/>
                <a:ea typeface="+mn-ea"/>
                <a:cs typeface="+mn-cs"/>
              </a:rPr>
              <a:t>，在新样本上的误差称为“泛化误差”</a:t>
            </a:r>
            <a:r>
              <a:rPr lang="en-US" altLang="zh-CN" sz="1200" kern="1200" dirty="0">
                <a:solidFill>
                  <a:schemeClr val="tx1"/>
                </a:solidFill>
                <a:effectLst/>
                <a:latin typeface="+mn-lt"/>
                <a:ea typeface="+mn-ea"/>
                <a:cs typeface="+mn-cs"/>
              </a:rPr>
              <a:t>( generalization error)</a:t>
            </a:r>
            <a:r>
              <a:rPr lang="zh-CN" altLang="zh-CN" sz="1200" kern="1200" dirty="0">
                <a:solidFill>
                  <a:schemeClr val="tx1"/>
                </a:solidFill>
                <a:effectLst/>
                <a:latin typeface="+mn-lt"/>
                <a:ea typeface="+mn-ea"/>
                <a:cs typeface="+mn-cs"/>
              </a:rPr>
              <a:t>。显然，我们希望得到泛化误差小的模型。然而，我们事先并不知道新样本是什么样，实际能做的是努力使经验误差最小化。</a:t>
            </a:r>
            <a:r>
              <a:rPr lang="zh-CN" altLang="en-US" sz="1200" kern="1200" dirty="0">
                <a:solidFill>
                  <a:schemeClr val="tx1"/>
                </a:solidFill>
                <a:effectLst/>
                <a:latin typeface="+mn-lt"/>
                <a:ea typeface="+mn-ea"/>
                <a:cs typeface="+mn-cs"/>
              </a:rPr>
              <a:t>而对于不同的算法我们通常会采用不同的指标来评判，分类算法采用</a:t>
            </a:r>
            <a:r>
              <a:rPr lang="zh-CN" altLang="en-US" sz="1200" dirty="0">
                <a:latin typeface="微软雅黑" panose="020B0503020204020204" charset="-122"/>
                <a:ea typeface="微软雅黑" panose="020B0503020204020204" charset="-122"/>
                <a:sym typeface="+mn-ea"/>
              </a:rPr>
              <a:t>分类指标，</a:t>
            </a:r>
            <a:r>
              <a:rPr lang="zh-CN" altLang="en-US" sz="1200" kern="1200" dirty="0">
                <a:solidFill>
                  <a:schemeClr val="tx1"/>
                </a:solidFill>
                <a:effectLst/>
                <a:latin typeface="+mn-lt"/>
                <a:ea typeface="+mn-ea"/>
                <a:cs typeface="+mn-cs"/>
                <a:sym typeface="+mn-ea"/>
              </a:rPr>
              <a:t>回归</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回归</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sym typeface="+mn-ea"/>
              </a:rPr>
              <a:t>聚类</a:t>
            </a:r>
            <a:r>
              <a:rPr lang="zh-CN" altLang="en-US" sz="1200" kern="1200" dirty="0">
                <a:solidFill>
                  <a:schemeClr val="tx1"/>
                </a:solidFill>
                <a:effectLst/>
                <a:latin typeface="+mn-lt"/>
                <a:ea typeface="+mn-ea"/>
                <a:cs typeface="+mn-cs"/>
              </a:rPr>
              <a:t>算法采用</a:t>
            </a:r>
            <a:r>
              <a:rPr lang="zh-CN" altLang="en-US" sz="1200" kern="1200" dirty="0">
                <a:solidFill>
                  <a:schemeClr val="tx1"/>
                </a:solidFill>
                <a:effectLst/>
                <a:latin typeface="微软雅黑" panose="020B0503020204020204" charset="-122"/>
                <a:ea typeface="微软雅黑" panose="020B0503020204020204" charset="-122"/>
                <a:cs typeface="+mn-cs"/>
                <a:sym typeface="+mn-ea"/>
              </a:rPr>
              <a:t>聚类</a:t>
            </a:r>
            <a:r>
              <a:rPr lang="zh-CN" altLang="en-US" sz="1200" dirty="0">
                <a:latin typeface="微软雅黑" panose="020B0503020204020204" charset="-122"/>
                <a:ea typeface="微软雅黑" panose="020B0503020204020204" charset="-122"/>
                <a:sym typeface="+mn-ea"/>
              </a:rPr>
              <a:t>指标</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而通常回归分析中我们关心的常用的指标有：</a:t>
            </a:r>
            <a:endParaRPr lang="zh-CN" altLang="zh-CN" sz="1200" kern="1200" dirty="0">
              <a:solidFill>
                <a:schemeClr val="tx1"/>
              </a:solidFill>
              <a:effectLst/>
              <a:latin typeface="+mn-lt"/>
              <a:ea typeface="+mn-ea"/>
              <a:cs typeface="+mn-cs"/>
            </a:endParaRPr>
          </a:p>
          <a:p>
            <a:pPr lvl="0"/>
            <a:r>
              <a:rPr lang="zh-CN" altLang="en-US" sz="1200" b="0" i="0" kern="1200" dirty="0">
                <a:solidFill>
                  <a:schemeClr val="tx1"/>
                </a:solidFill>
                <a:effectLst/>
                <a:latin typeface="+mn-lt"/>
                <a:ea typeface="+mn-ea"/>
                <a:cs typeface="+mn-cs"/>
              </a:rPr>
              <a:t>均方误差（</a:t>
            </a:r>
            <a:r>
              <a:rPr lang="en-US" altLang="zh-CN" sz="1200" b="0" i="0" kern="1200" dirty="0">
                <a:solidFill>
                  <a:schemeClr val="tx1"/>
                </a:solidFill>
                <a:effectLst/>
                <a:latin typeface="+mn-lt"/>
                <a:ea typeface="+mn-ea"/>
                <a:cs typeface="+mn-cs"/>
              </a:rPr>
              <a:t>mean-square error, MSE</a:t>
            </a:r>
            <a:r>
              <a:rPr lang="zh-CN" altLang="en-US" sz="1200" b="0" i="0" kern="1200" dirty="0">
                <a:solidFill>
                  <a:schemeClr val="tx1"/>
                </a:solidFill>
                <a:effectLst/>
                <a:latin typeface="+mn-lt"/>
                <a:ea typeface="+mn-ea"/>
                <a:cs typeface="+mn-cs"/>
              </a:rPr>
              <a:t>）均方误差是反映</a:t>
            </a:r>
            <a:r>
              <a:rPr lang="zh-CN" altLang="en-US" sz="1200" b="0" i="0" kern="1200" dirty="0">
                <a:solidFill>
                  <a:schemeClr val="tx1"/>
                </a:solidFill>
                <a:effectLst/>
                <a:latin typeface="+mn-lt"/>
                <a:ea typeface="+mn-ea"/>
                <a:cs typeface="+mn-cs"/>
                <a:hlinkClick r:id="rId3"/>
              </a:rPr>
              <a:t>估计量</a:t>
            </a:r>
            <a:r>
              <a:rPr lang="zh-CN" altLang="en-US" sz="1200" b="0" i="0" kern="1200" dirty="0">
                <a:solidFill>
                  <a:schemeClr val="tx1"/>
                </a:solidFill>
                <a:effectLst/>
                <a:latin typeface="+mn-lt"/>
                <a:ea typeface="+mn-ea"/>
                <a:cs typeface="+mn-cs"/>
              </a:rPr>
              <a:t>与被估计量之间差异程度的一种度量。设</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是根据子样确定的总体参数</a:t>
            </a:r>
            <a:r>
              <a:rPr lang="en-US"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的一个估计量，</a:t>
            </a:r>
            <a:r>
              <a:rPr lang="en-US" altLang="zh-CN" sz="1200" b="0" i="0" kern="1200" dirty="0">
                <a:solidFill>
                  <a:schemeClr val="tx1"/>
                </a:solidFill>
                <a:effectLst/>
                <a:latin typeface="+mn-lt"/>
                <a:ea typeface="+mn-ea"/>
                <a:cs typeface="+mn-cs"/>
              </a:rPr>
              <a:t>(θ-t)</a:t>
            </a:r>
            <a:r>
              <a:rPr lang="en-US" altLang="zh-CN" sz="1200" b="0" i="0" kern="1200" baseline="30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a:t>
            </a:r>
            <a:r>
              <a:rPr lang="zh-CN" altLang="en-US" sz="1200" b="0" i="0" kern="1200" dirty="0">
                <a:solidFill>
                  <a:schemeClr val="tx1"/>
                </a:solidFill>
                <a:effectLst/>
                <a:latin typeface="+mn-lt"/>
                <a:ea typeface="+mn-ea"/>
                <a:cs typeface="+mn-cs"/>
                <a:hlinkClick r:id="rId4"/>
              </a:rPr>
              <a:t>数学期望</a:t>
            </a:r>
            <a:r>
              <a:rPr lang="zh-CN" altLang="en-US" sz="1200" b="0" i="0" kern="1200" dirty="0">
                <a:solidFill>
                  <a:schemeClr val="tx1"/>
                </a:solidFill>
                <a:effectLst/>
                <a:latin typeface="+mn-lt"/>
                <a:ea typeface="+mn-ea"/>
                <a:cs typeface="+mn-cs"/>
              </a:rPr>
              <a:t>，称为估计量</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的均方误差。它等于</a:t>
            </a:r>
            <a:r>
              <a:rPr lang="en-US" altLang="zh-CN" sz="1200" b="0" i="0" kern="1200" dirty="0">
                <a:solidFill>
                  <a:schemeClr val="tx1"/>
                </a:solidFill>
                <a:effectLst/>
                <a:latin typeface="+mn-lt"/>
                <a:ea typeface="+mn-ea"/>
                <a:cs typeface="+mn-cs"/>
              </a:rPr>
              <a:t>σ</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+b</a:t>
            </a:r>
            <a:r>
              <a:rPr lang="en-US" altLang="zh-CN" sz="1200" b="0" i="0" kern="1200" baseline="30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σ</a:t>
            </a:r>
            <a:r>
              <a:rPr lang="en-US" altLang="zh-CN" sz="1200" b="0" i="0" kern="1200" baseline="30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分别是</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a:t>
            </a:r>
            <a:r>
              <a:rPr lang="zh-CN" altLang="en-US" sz="1200" b="0" i="0" kern="1200" dirty="0">
                <a:solidFill>
                  <a:schemeClr val="tx1"/>
                </a:solidFill>
                <a:effectLst/>
                <a:latin typeface="+mn-lt"/>
                <a:ea typeface="+mn-ea"/>
                <a:cs typeface="+mn-cs"/>
                <a:hlinkClick r:id="rId5"/>
              </a:rPr>
              <a:t>方差</a:t>
            </a:r>
            <a:r>
              <a:rPr lang="zh-CN" altLang="en-US" sz="1200" b="0" i="0" kern="1200" dirty="0">
                <a:solidFill>
                  <a:schemeClr val="tx1"/>
                </a:solidFill>
                <a:effectLst/>
                <a:latin typeface="+mn-lt"/>
                <a:ea typeface="+mn-ea"/>
                <a:cs typeface="+mn-cs"/>
              </a:rPr>
              <a:t>与</a:t>
            </a:r>
            <a:r>
              <a:rPr lang="zh-CN" altLang="en-US" sz="1200" b="0" i="0" kern="1200" dirty="0">
                <a:solidFill>
                  <a:schemeClr val="tx1"/>
                </a:solidFill>
                <a:effectLst/>
                <a:latin typeface="+mn-lt"/>
                <a:ea typeface="+mn-ea"/>
                <a:cs typeface="+mn-cs"/>
                <a:hlinkClick r:id="rId6"/>
              </a:rPr>
              <a:t>偏倚</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另外一个常用的回归指标为：</a:t>
            </a:r>
            <a:r>
              <a:rPr lang="zh-CN" altLang="en-US" sz="1200" dirty="0">
                <a:latin typeface="微软雅黑" panose="020B0503020204020204" charset="-122"/>
                <a:ea typeface="微软雅黑" panose="020B0503020204020204" charset="-122"/>
              </a:rPr>
              <a:t>方均根差</a:t>
            </a:r>
            <a:r>
              <a:rPr lang="zh-CN" altLang="en-US" sz="1200" dirty="0">
                <a:latin typeface="微软雅黑" panose="020B0503020204020204" charset="-122"/>
                <a:ea typeface="微软雅黑" panose="020B0503020204020204" charset="-122"/>
                <a:sym typeface="+mn-ea"/>
              </a:rPr>
              <a:t> </a:t>
            </a:r>
            <a:r>
              <a:rPr lang="en-US" altLang="zh-CN" sz="1200" dirty="0">
                <a:latin typeface="微软雅黑" panose="020B0503020204020204" charset="-122"/>
                <a:ea typeface="微软雅黑" panose="020B0503020204020204" charset="-122"/>
              </a:rPr>
              <a:t>(Root Mean Square Error</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RMSE) RMSR</a:t>
            </a:r>
            <a:r>
              <a:rPr lang="zh-CN" altLang="en-US" sz="1200" b="0" i="0" kern="1200" dirty="0">
                <a:solidFill>
                  <a:schemeClr val="tx1"/>
                </a:solidFill>
                <a:effectLst/>
                <a:latin typeface="+mn-lt"/>
                <a:ea typeface="+mn-ea"/>
                <a:cs typeface="+mn-cs"/>
              </a:rPr>
              <a:t>作为一种常用的测量数值之间差异的</a:t>
            </a:r>
            <a:r>
              <a:rPr lang="zh-CN" altLang="en-US" sz="1200" b="0" i="0" kern="1200" dirty="0">
                <a:solidFill>
                  <a:schemeClr val="tx1"/>
                </a:solidFill>
                <a:effectLst/>
                <a:latin typeface="+mn-lt"/>
                <a:ea typeface="+mn-ea"/>
                <a:cs typeface="+mn-cs"/>
                <a:hlinkClick r:id="rId7"/>
              </a:rPr>
              <a:t>量度</a:t>
            </a:r>
            <a:r>
              <a:rPr lang="zh-CN" altLang="en-US" sz="1200" b="0" i="0" kern="1200" dirty="0">
                <a:solidFill>
                  <a:schemeClr val="tx1"/>
                </a:solidFill>
                <a:effectLst/>
                <a:latin typeface="+mn-lt"/>
                <a:ea typeface="+mn-ea"/>
                <a:cs typeface="+mn-cs"/>
              </a:rPr>
              <a:t>，其数值常为模型预测的量或是被观察到的</a:t>
            </a:r>
            <a:r>
              <a:rPr lang="zh-CN" altLang="en-US" sz="1200" b="0" i="0" kern="1200" dirty="0">
                <a:solidFill>
                  <a:schemeClr val="tx1"/>
                </a:solidFill>
                <a:effectLst/>
                <a:latin typeface="+mn-lt"/>
                <a:ea typeface="+mn-ea"/>
                <a:cs typeface="+mn-cs"/>
                <a:hlinkClick r:id="rId8"/>
              </a:rPr>
              <a:t>估计量</a:t>
            </a:r>
            <a:r>
              <a:rPr lang="zh-CN" altLang="en-US" sz="1200" b="0" i="0" kern="1200" dirty="0">
                <a:solidFill>
                  <a:schemeClr val="tx1"/>
                </a:solidFill>
                <a:effectLst/>
                <a:latin typeface="+mn-lt"/>
                <a:ea typeface="+mn-ea"/>
                <a:cs typeface="+mn-cs"/>
              </a:rPr>
              <a:t>。方均根偏移代表预测的值和观察到的值之差的</a:t>
            </a:r>
            <a:r>
              <a:rPr lang="zh-CN" altLang="en-US" sz="1200" b="0" i="0" kern="1200" dirty="0">
                <a:solidFill>
                  <a:schemeClr val="tx1"/>
                </a:solidFill>
                <a:effectLst/>
                <a:latin typeface="+mn-lt"/>
                <a:ea typeface="+mn-ea"/>
                <a:cs typeface="+mn-cs"/>
                <a:hlinkClick r:id="rId9"/>
              </a:rPr>
              <a:t>样本标准差</a:t>
            </a:r>
            <a:r>
              <a:rPr lang="zh-CN" altLang="en-US" sz="1200" b="0" i="0" kern="1200" dirty="0">
                <a:solidFill>
                  <a:schemeClr val="tx1"/>
                </a:solidFill>
                <a:effectLst/>
                <a:latin typeface="+mn-lt"/>
                <a:ea typeface="+mn-ea"/>
                <a:cs typeface="+mn-cs"/>
              </a:rPr>
              <a:t>，当这些差值是以资料样本来估计时，他们通常被称为</a:t>
            </a:r>
            <a:r>
              <a:rPr lang="zh-CN" altLang="en-US" sz="1200" b="0" i="0" kern="1200" dirty="0">
                <a:solidFill>
                  <a:schemeClr val="tx1"/>
                </a:solidFill>
                <a:effectLst/>
                <a:latin typeface="+mn-lt"/>
                <a:ea typeface="+mn-ea"/>
                <a:cs typeface="+mn-cs"/>
                <a:hlinkClick r:id="rId10"/>
              </a:rPr>
              <a:t>残差</a:t>
            </a:r>
            <a:r>
              <a:rPr lang="zh-CN" altLang="en-US" sz="1200" b="0" i="0" kern="1200" dirty="0">
                <a:solidFill>
                  <a:schemeClr val="tx1"/>
                </a:solidFill>
                <a:effectLst/>
                <a:latin typeface="+mn-lt"/>
                <a:ea typeface="+mn-ea"/>
                <a:cs typeface="+mn-cs"/>
              </a:rPr>
              <a:t>；当这些差值不以样本来计算时，通常被称为</a:t>
            </a:r>
            <a:r>
              <a:rPr lang="zh-CN" altLang="en-US" sz="1200" b="0" i="0" kern="1200" dirty="0">
                <a:solidFill>
                  <a:schemeClr val="tx1"/>
                </a:solidFill>
                <a:effectLst/>
                <a:latin typeface="+mn-lt"/>
                <a:ea typeface="+mn-ea"/>
                <a:cs typeface="+mn-cs"/>
                <a:hlinkClick r:id="rId11"/>
              </a:rPr>
              <a:t>预测误差</a:t>
            </a:r>
            <a:r>
              <a:rPr lang="zh-CN" altLang="en-US" sz="1200" b="0" i="0" kern="1200" dirty="0">
                <a:solidFill>
                  <a:schemeClr val="tx1"/>
                </a:solidFill>
                <a:effectLst/>
                <a:latin typeface="+mn-lt"/>
                <a:ea typeface="+mn-ea"/>
                <a:cs typeface="+mn-cs"/>
              </a:rPr>
              <a:t>。方均根偏移主要用来聚集预测里头</a:t>
            </a:r>
            <a:r>
              <a:rPr lang="zh-CN" altLang="en-US" sz="1200" b="0" i="0" kern="1200" dirty="0">
                <a:solidFill>
                  <a:schemeClr val="tx1"/>
                </a:solidFill>
                <a:effectLst/>
                <a:latin typeface="+mn-lt"/>
                <a:ea typeface="+mn-ea"/>
                <a:cs typeface="+mn-cs"/>
                <a:hlinkClick r:id="rId12"/>
              </a:rPr>
              <a:t>误差</a:t>
            </a:r>
            <a:r>
              <a:rPr lang="zh-CN" altLang="en-US" sz="1200" b="0" i="0" kern="1200" dirty="0">
                <a:solidFill>
                  <a:schemeClr val="tx1"/>
                </a:solidFill>
                <a:effectLst/>
                <a:latin typeface="+mn-lt"/>
                <a:ea typeface="+mn-ea"/>
                <a:cs typeface="+mn-cs"/>
              </a:rPr>
              <a:t>的大小，通常是在不同的时间下，以一个量值来表现其预测的能力</a:t>
            </a:r>
            <a:endParaRPr lang="en-US" altLang="zh-CN" sz="1200" b="0" i="0" kern="1200" dirty="0">
              <a:solidFill>
                <a:schemeClr val="tx1"/>
              </a:solidFill>
              <a:effectLst/>
              <a:latin typeface="+mn-lt"/>
              <a:ea typeface="+mn-ea"/>
              <a:cs typeface="+mn-cs"/>
            </a:endParaRPr>
          </a:p>
          <a:p>
            <a:pPr lvl="0"/>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现在</a:t>
            </a:r>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看看如何</a:t>
            </a:r>
            <a:r>
              <a:rPr lang="zh-CN" altLang="zh-CN" sz="1200" kern="1200" dirty="0">
                <a:solidFill>
                  <a:schemeClr val="tx1"/>
                </a:solidFill>
                <a:effectLst/>
                <a:latin typeface="+mn-lt"/>
                <a:ea typeface="+mn-ea"/>
                <a:cs typeface="+mn-cs"/>
              </a:rPr>
              <a:t>实现对分类模型和回归模型的评测。</a:t>
            </a:r>
            <a:r>
              <a:rPr lang="zh-CN" altLang="en-US" sz="1200" kern="1200" dirty="0">
                <a:solidFill>
                  <a:schemeClr val="tx1"/>
                </a:solidFill>
                <a:effectLst/>
                <a:latin typeface="+mn-lt"/>
                <a:ea typeface="+mn-ea"/>
                <a:cs typeface="+mn-cs"/>
              </a:rPr>
              <a:t>这里</a:t>
            </a:r>
            <a:r>
              <a:rPr lang="zh-CN" altLang="zh-CN" sz="1200" kern="1200" dirty="0">
                <a:solidFill>
                  <a:schemeClr val="tx1"/>
                </a:solidFill>
                <a:effectLst/>
                <a:latin typeface="+mn-lt"/>
                <a:ea typeface="+mn-ea"/>
                <a:cs typeface="+mn-cs"/>
              </a:rPr>
              <a:t>使用的是</a:t>
            </a:r>
            <a:r>
              <a:rPr lang="en-US" altLang="zh-CN" sz="1200" kern="1200" dirty="0" err="1">
                <a:solidFill>
                  <a:schemeClr val="tx1"/>
                </a:solidFill>
                <a:effectLst/>
                <a:latin typeface="+mn-lt"/>
                <a:ea typeface="+mn-ea"/>
                <a:cs typeface="+mn-cs"/>
              </a:rPr>
              <a:t>scikit</a:t>
            </a:r>
            <a:r>
              <a:rPr lang="en-US" altLang="zh-CN" sz="1200" kern="1200" dirty="0">
                <a:solidFill>
                  <a:schemeClr val="tx1"/>
                </a:solidFill>
                <a:effectLst/>
                <a:latin typeface="+mn-lt"/>
                <a:ea typeface="+mn-ea"/>
                <a:cs typeface="+mn-cs"/>
              </a:rPr>
              <a:t>-learn</a:t>
            </a:r>
            <a:r>
              <a:rPr lang="zh-CN" altLang="zh-CN" sz="1200" kern="1200" dirty="0">
                <a:solidFill>
                  <a:schemeClr val="tx1"/>
                </a:solidFill>
                <a:effectLst/>
                <a:latin typeface="+mn-lt"/>
                <a:ea typeface="+mn-ea"/>
                <a:cs typeface="+mn-cs"/>
              </a:rPr>
              <a:t>模块中</a:t>
            </a:r>
            <a:r>
              <a:rPr lang="en-US" altLang="zh-CN" sz="1200" kern="1200" dirty="0">
                <a:solidFill>
                  <a:schemeClr val="tx1"/>
                </a:solidFill>
                <a:effectLst/>
                <a:latin typeface="+mn-lt"/>
                <a:ea typeface="+mn-ea"/>
                <a:cs typeface="+mn-cs"/>
              </a:rPr>
              <a:t>metrics</a:t>
            </a:r>
            <a:r>
              <a:rPr lang="zh-CN" altLang="zh-CN" sz="1200" kern="1200" dirty="0">
                <a:solidFill>
                  <a:schemeClr val="tx1"/>
                </a:solidFill>
                <a:effectLst/>
                <a:latin typeface="+mn-lt"/>
                <a:ea typeface="+mn-ea"/>
                <a:cs typeface="+mn-cs"/>
              </a:rPr>
              <a:t>方法实现</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hlinkClick r:id="rId3" tooltip="sklearn.metrics"/>
              </a:rPr>
              <a:t>metrics</a:t>
            </a:r>
            <a:r>
              <a:rPr lang="zh-CN" altLang="en-US" sz="1200" b="0" i="0" kern="1200" dirty="0">
                <a:solidFill>
                  <a:schemeClr val="tx1"/>
                </a:solidFill>
                <a:effectLst/>
                <a:latin typeface="+mn-lt"/>
                <a:ea typeface="+mn-ea"/>
                <a:cs typeface="+mn-cs"/>
              </a:rPr>
              <a:t>模块包括评分函数，性能指标和成对指标以及距离计算，用来计算真实值与预测值之间的预测误差：</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_score</a:t>
            </a:r>
            <a:r>
              <a:rPr lang="zh-CN" altLang="en-US" sz="1200" b="0" i="0" kern="1200" dirty="0">
                <a:solidFill>
                  <a:schemeClr val="tx1"/>
                </a:solidFill>
                <a:effectLst/>
                <a:latin typeface="+mn-lt"/>
                <a:ea typeface="+mn-ea"/>
                <a:cs typeface="+mn-cs"/>
              </a:rPr>
              <a:t>结尾的函数，返回一个最大值，越高越好</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_error</a:t>
            </a:r>
            <a:r>
              <a:rPr lang="zh-CN" altLang="en-US" sz="1200" b="0" i="0" kern="1200" dirty="0">
                <a:solidFill>
                  <a:schemeClr val="tx1"/>
                </a:solidFill>
                <a:effectLst/>
                <a:latin typeface="+mn-lt"/>
                <a:ea typeface="+mn-ea"/>
                <a:cs typeface="+mn-cs"/>
              </a:rPr>
              <a:t>结尾的函数，返回一个最小值，越小越好；如果使用</a:t>
            </a:r>
            <a:r>
              <a:rPr lang="en-US" altLang="zh-CN" sz="1200" b="0" i="0" kern="1200" dirty="0" err="1">
                <a:solidFill>
                  <a:schemeClr val="tx1"/>
                </a:solidFill>
                <a:effectLst/>
                <a:latin typeface="+mn-lt"/>
                <a:ea typeface="+mn-ea"/>
                <a:cs typeface="+mn-cs"/>
              </a:rPr>
              <a:t>make_scorer</a:t>
            </a:r>
            <a:r>
              <a:rPr lang="zh-CN" altLang="en-US" sz="1200" b="0" i="0" kern="1200" dirty="0">
                <a:solidFill>
                  <a:schemeClr val="tx1"/>
                </a:solidFill>
                <a:effectLst/>
                <a:latin typeface="+mn-lt"/>
                <a:ea typeface="+mn-ea"/>
                <a:cs typeface="+mn-cs"/>
              </a:rPr>
              <a:t>来创建</a:t>
            </a:r>
            <a:r>
              <a:rPr lang="en-US" altLang="zh-CN" sz="1200" b="0" i="0" kern="1200" dirty="0">
                <a:solidFill>
                  <a:schemeClr val="tx1"/>
                </a:solidFill>
                <a:effectLst/>
                <a:latin typeface="+mn-lt"/>
                <a:ea typeface="+mn-ea"/>
                <a:cs typeface="+mn-cs"/>
              </a:rPr>
              <a:t>scorer</a:t>
            </a:r>
            <a:r>
              <a:rPr lang="zh-CN" altLang="en-US" sz="1200" b="0" i="0" kern="1200" dirty="0">
                <a:solidFill>
                  <a:schemeClr val="tx1"/>
                </a:solidFill>
                <a:effectLst/>
                <a:latin typeface="+mn-lt"/>
                <a:ea typeface="+mn-ea"/>
                <a:cs typeface="+mn-cs"/>
              </a:rPr>
              <a:t>时，将</a:t>
            </a:r>
            <a:r>
              <a:rPr lang="en-US" altLang="zh-CN" sz="1200" b="0" i="0" kern="1200" dirty="0" err="1">
                <a:solidFill>
                  <a:schemeClr val="tx1"/>
                </a:solidFill>
                <a:effectLst/>
                <a:latin typeface="+mn-lt"/>
                <a:ea typeface="+mn-ea"/>
                <a:cs typeface="+mn-cs"/>
              </a:rPr>
              <a:t>greater_is_better</a:t>
            </a:r>
            <a:r>
              <a:rPr lang="zh-CN" altLang="en-US" sz="1200" b="0" i="0" kern="1200" dirty="0">
                <a:solidFill>
                  <a:schemeClr val="tx1"/>
                </a:solidFill>
                <a:effectLst/>
                <a:latin typeface="+mn-lt"/>
                <a:ea typeface="+mn-ea"/>
                <a:cs typeface="+mn-cs"/>
              </a:rPr>
              <a:t>设为</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，本例中我们调用了</a:t>
            </a:r>
            <a:r>
              <a:rPr lang="zh-CN" altLang="en-US" sz="1200" dirty="0">
                <a:latin typeface="微软雅黑" panose="020B0503020204020204" charset="-122"/>
                <a:ea typeface="微软雅黑" panose="020B0503020204020204" charset="-122"/>
              </a:rPr>
              <a:t>accuracy_score函数，该函数将会计算输入的参数y_pred对于y_true的准确率。而</a:t>
            </a:r>
            <a:r>
              <a:rPr lang="en-US" altLang="zh-CN" sz="1200" dirty="0">
                <a:latin typeface="微软雅黑" panose="020B0503020204020204" charset="-122"/>
                <a:ea typeface="微软雅黑" panose="020B0503020204020204" charset="-122"/>
              </a:rPr>
              <a:t>python</a:t>
            </a:r>
            <a:r>
              <a:rPr lang="zh-CN" altLang="en-US" sz="1200" dirty="0">
                <a:latin typeface="微软雅黑" panose="020B0503020204020204" charset="-122"/>
                <a:ea typeface="微软雅黑" panose="020B0503020204020204" charset="-122"/>
              </a:rPr>
              <a:t>语句from sklearn.metrics import accuracy_score实现了将accuracy_score函数导入的功能。</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之前的学习中我们了解到模型会先行在训练集上进行训练，通过对模型进行调整使模型的性能达到了最佳状态；但是即使模型在训练集上表现良好，往往其在测试集上可能会出现表现不佳的情况。此时，测试集的反馈足以推翻训练模型，并且度量不再有效地反映模型的泛化性能。为了解决这样的问题，我们必须准备另一部分称为验证集（</a:t>
            </a:r>
            <a:r>
              <a:rPr lang="en-US" altLang="zh-CN" sz="1200" kern="1200" dirty="0">
                <a:solidFill>
                  <a:schemeClr val="tx1"/>
                </a:solidFill>
                <a:effectLst/>
                <a:latin typeface="+mn-lt"/>
                <a:ea typeface="+mn-ea"/>
                <a:cs typeface="+mn-cs"/>
              </a:rPr>
              <a:t>validation set</a:t>
            </a:r>
            <a:r>
              <a:rPr lang="zh-CN" altLang="zh-CN" sz="1200" kern="1200" dirty="0">
                <a:solidFill>
                  <a:schemeClr val="tx1"/>
                </a:solidFill>
                <a:effectLst/>
                <a:latin typeface="+mn-lt"/>
                <a:ea typeface="+mn-ea"/>
                <a:cs typeface="+mn-cs"/>
              </a:rPr>
              <a:t>）的数据集。完成模型后，在验证集中评估模型。如果验证集上的评估实验成功，则在测试集上执行最终评估，但是，如果我们将原始数据进行划分为我们所说的训练集、验证集、测试集，那么我们可用的数据将会大大的减少，为了解决这个问题，我们提出了交叉验证这样的解决办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那什么是交叉验证呢？</a:t>
            </a:r>
            <a:r>
              <a:rPr lang="zh-CN" altLang="en-US" sz="1200" kern="1200" dirty="0">
                <a:solidFill>
                  <a:schemeClr val="tx1"/>
                </a:solidFill>
                <a:latin typeface="微软雅黑" panose="020B0503020204020204" charset="-122"/>
                <a:ea typeface="微软雅黑" panose="020B0503020204020204" charset="-122"/>
                <a:cs typeface="+mn-cs"/>
                <a:sym typeface="+mn-ea"/>
              </a:rPr>
              <a:t>交叉验证 (Cross validation)是</a:t>
            </a:r>
            <a:r>
              <a:rPr lang="zh-CN" altLang="en-US" sz="1200" dirty="0">
                <a:latin typeface="微软雅黑" panose="020B0503020204020204" charset="-122"/>
                <a:ea typeface="微软雅黑" panose="020B0503020204020204" charset="-122"/>
                <a:sym typeface="+mn-ea"/>
              </a:rPr>
              <a:t>将原始数据分成K个子集（一般是均分），将每个子集数据分别做一次测试集 （testing test)，其余的K-1组子集数据作为训练集（trainning test)，这样会得到K个模型，用这K个模型最终的验证集的分类指标的平均数作为此K-CV下分类器的性能指标。</a:t>
            </a:r>
            <a:endParaRPr lang="zh-CN" altLang="en-US" sz="1200" dirty="0">
              <a:latin typeface="微软雅黑" panose="020B0503020204020204" charset="-122"/>
              <a:ea typeface="微软雅黑" panose="020B0503020204020204" charset="-122"/>
            </a:endParaRPr>
          </a:p>
          <a:p>
            <a:endParaRPr lang="zh-CN" altLang="en-US" dirty="0"/>
          </a:p>
          <a:p>
            <a:r>
              <a:rPr lang="zh-CN" altLang="en-US" dirty="0"/>
              <a:t>https://blog.csdn.net/weixin_40475450/article/details/80578943</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在</a:t>
            </a:r>
            <a:r>
              <a:rPr lang="zh-CN" altLang="en-US" sz="1200" kern="1200" dirty="0">
                <a:solidFill>
                  <a:schemeClr val="tx1"/>
                </a:solidFill>
                <a:latin typeface="微软雅黑" panose="020B0503020204020204" charset="-122"/>
                <a:ea typeface="微软雅黑" panose="020B0503020204020204" charset="-122"/>
                <a:cs typeface="+mn-cs"/>
                <a:sym typeface="+mn-ea"/>
              </a:rPr>
              <a:t>交叉验证 (Cross validation)</a:t>
            </a:r>
            <a:r>
              <a:rPr lang="zh-CN" altLang="en-US" sz="1200" kern="1200" dirty="0">
                <a:solidFill>
                  <a:schemeClr val="tx1"/>
                </a:solidFill>
                <a:latin typeface="微软雅黑" panose="020B0503020204020204" charset="-122"/>
                <a:ea typeface="微软雅黑" panose="020B0503020204020204" charset="-122"/>
                <a:cs typeface="+mn-cs"/>
              </a:rPr>
              <a:t>中</a:t>
            </a:r>
            <a:r>
              <a:rPr lang="zh-CN" altLang="en-US" sz="1200" dirty="0">
                <a:latin typeface="微软雅黑" panose="020B0503020204020204" charset="-122"/>
                <a:ea typeface="微软雅黑" panose="020B0503020204020204" charset="-122"/>
              </a:rPr>
              <a:t>K一般大于等于2，且</a:t>
            </a:r>
            <a:r>
              <a:rPr lang="zh-CN" altLang="zh-CN" sz="1200" kern="1200" dirty="0">
                <a:solidFill>
                  <a:schemeClr val="tx1"/>
                </a:solidFill>
                <a:effectLst/>
                <a:latin typeface="+mn-lt"/>
                <a:ea typeface="+mn-ea"/>
                <a:cs typeface="+mn-cs"/>
              </a:rPr>
              <a:t>每次用</a:t>
            </a:r>
            <a:r>
              <a:rPr lang="en-US" altLang="zh-CN" sz="1200" kern="1200" dirty="0">
                <a:solidFill>
                  <a:schemeClr val="tx1"/>
                </a:solidFill>
                <a:effectLst/>
                <a:latin typeface="+mn-lt"/>
                <a:ea typeface="+mn-ea"/>
                <a:cs typeface="+mn-cs"/>
              </a:rPr>
              <a:t>k-1</a:t>
            </a:r>
            <a:r>
              <a:rPr lang="zh-CN" altLang="en-US" sz="1200" kern="1200" dirty="0">
                <a:solidFill>
                  <a:schemeClr val="tx1"/>
                </a:solidFill>
                <a:effectLst/>
                <a:latin typeface="+mn-lt"/>
                <a:ea typeface="+mn-ea"/>
                <a:cs typeface="+mn-cs"/>
              </a:rPr>
              <a:t>个</a:t>
            </a:r>
            <a:r>
              <a:rPr lang="zh-CN" altLang="zh-CN" sz="1200" kern="1200" dirty="0">
                <a:solidFill>
                  <a:schemeClr val="tx1"/>
                </a:solidFill>
                <a:effectLst/>
                <a:latin typeface="+mn-lt"/>
                <a:ea typeface="+mn-ea"/>
                <a:cs typeface="+mn-cs"/>
              </a:rPr>
              <a:t>子集的并集作为训练集，余下的那个子集作为测试集；这样就可获得</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组训练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测试集，从而可进行</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次训练和测试，最终返回的是这个测试结果的均值</a:t>
            </a:r>
            <a:r>
              <a:rPr lang="zh-CN" altLang="en-US" sz="1200" kern="1200" dirty="0">
                <a:solidFill>
                  <a:schemeClr val="tx1"/>
                </a:solidFill>
                <a:effectLst/>
                <a:latin typeface="+mn-lt"/>
                <a:ea typeface="+mn-ea"/>
                <a:cs typeface="+mn-cs"/>
              </a:rPr>
              <a:t>。而</a:t>
            </a:r>
            <a:r>
              <a:rPr lang="zh-CN" altLang="en-US" sz="1200" kern="1200" dirty="0">
                <a:solidFill>
                  <a:schemeClr val="tx1"/>
                </a:solidFill>
                <a:latin typeface="微软雅黑" panose="020B0503020204020204" charset="-122"/>
                <a:ea typeface="微软雅黑" panose="020B0503020204020204" charset="-122"/>
                <a:cs typeface="+mn-cs"/>
                <a:sym typeface="+mn-ea"/>
              </a:rPr>
              <a:t>交叉验证 (Cross validation)的</a:t>
            </a:r>
            <a:r>
              <a:rPr lang="zh-CN" altLang="en-US" sz="1200" dirty="0">
                <a:latin typeface="微软雅黑" panose="020B0503020204020204" charset="-122"/>
                <a:ea typeface="微软雅黑" panose="020B0503020204020204" charset="-122"/>
              </a:rPr>
              <a:t>优点是对所有的样本都被作为了训练集和测试集，每个样本都被验证一次。其中10-folder通常被最长使用</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上图显示了交叉验证的运行过程。这里采用的是</a:t>
            </a:r>
            <a:r>
              <a:rPr lang="en-US" altLang="zh-CN" dirty="0"/>
              <a:t>10</a:t>
            </a:r>
            <a:r>
              <a:rPr lang="zh-CN" altLang="en-US" dirty="0"/>
              <a:t>折交叉验证。</a:t>
            </a:r>
            <a:endParaRPr lang="zh-CN" altLang="en-US" dirty="0"/>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那如何实现交叉验证算法呢？</a:t>
            </a:r>
            <a:r>
              <a:rPr lang="zh-CN" altLang="zh-CN" sz="1200" kern="1200" dirty="0">
                <a:solidFill>
                  <a:schemeClr val="tx1"/>
                </a:solidFill>
                <a:effectLst/>
                <a:latin typeface="+mn-lt"/>
                <a:ea typeface="+mn-ea"/>
                <a:cs typeface="+mn-cs"/>
              </a:rPr>
              <a:t>本节中我们将使用</a:t>
            </a:r>
            <a:r>
              <a:rPr lang="en-US" altLang="zh-CN" sz="1200" kern="1200" dirty="0" err="1">
                <a:solidFill>
                  <a:schemeClr val="tx1"/>
                </a:solidFill>
                <a:effectLst/>
                <a:latin typeface="+mn-lt"/>
                <a:ea typeface="+mn-ea"/>
                <a:cs typeface="+mn-cs"/>
              </a:rPr>
              <a:t>scikit</a:t>
            </a:r>
            <a:r>
              <a:rPr lang="en-US" altLang="zh-CN" sz="1200" kern="1200" dirty="0">
                <a:solidFill>
                  <a:schemeClr val="tx1"/>
                </a:solidFill>
                <a:effectLst/>
                <a:latin typeface="+mn-lt"/>
                <a:ea typeface="+mn-ea"/>
                <a:cs typeface="+mn-cs"/>
              </a:rPr>
              <a:t>-learn</a:t>
            </a:r>
            <a:r>
              <a:rPr lang="zh-CN" altLang="zh-CN" sz="1200" kern="1200" dirty="0">
                <a:solidFill>
                  <a:schemeClr val="tx1"/>
                </a:solidFill>
                <a:effectLst/>
                <a:latin typeface="+mn-lt"/>
                <a:ea typeface="+mn-ea"/>
                <a:cs typeface="+mn-cs"/>
              </a:rPr>
              <a:t>模块实现交叉验证，最简单的</a:t>
            </a:r>
            <a:r>
              <a:rPr lang="zh-CN" altLang="en-US" sz="1200" kern="1200" dirty="0">
                <a:solidFill>
                  <a:schemeClr val="tx1"/>
                </a:solidFill>
                <a:effectLst/>
                <a:latin typeface="+mn-lt"/>
                <a:ea typeface="+mn-ea"/>
                <a:cs typeface="+mn-cs"/>
              </a:rPr>
              <a:t>实现</a:t>
            </a:r>
            <a:r>
              <a:rPr lang="zh-CN" altLang="zh-CN" sz="1200" kern="1200" dirty="0">
                <a:solidFill>
                  <a:schemeClr val="tx1"/>
                </a:solidFill>
                <a:effectLst/>
                <a:latin typeface="+mn-lt"/>
                <a:ea typeface="+mn-ea"/>
                <a:cs typeface="+mn-cs"/>
              </a:rPr>
              <a:t>方法是在模型和数据集上调用</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hlinkClick r:id="rId3" tooltip="sklearn.model_selection.cross_val_score"/>
              </a:rPr>
              <a:t>cross_val_score</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辅助函数</a:t>
            </a:r>
            <a:r>
              <a:rPr lang="zh-CN" altLang="en-US" sz="1200" kern="1200" dirty="0">
                <a:solidFill>
                  <a:schemeClr val="tx1"/>
                </a:solidFill>
                <a:effectLst/>
                <a:latin typeface="+mn-lt"/>
                <a:ea typeface="+mn-ea"/>
                <a:cs typeface="+mn-cs"/>
              </a:rPr>
              <a:t>，该函数将会</a:t>
            </a:r>
            <a:r>
              <a:rPr lang="zh-CN" altLang="zh-CN" sz="1200" kern="1200" dirty="0">
                <a:solidFill>
                  <a:schemeClr val="tx1"/>
                </a:solidFill>
                <a:effectLst/>
                <a:latin typeface="+mn-lt"/>
                <a:ea typeface="+mn-ea"/>
                <a:cs typeface="+mn-cs"/>
              </a:rPr>
              <a:t>拟合模型和计算连续</a:t>
            </a:r>
            <a:r>
              <a:rPr lang="en-US" altLang="zh-CN" sz="1200" kern="1200" dirty="0">
                <a:solidFill>
                  <a:schemeClr val="tx1"/>
                </a:solidFill>
                <a:effectLst/>
                <a:latin typeface="+mn-lt"/>
                <a:ea typeface="+mn-ea"/>
                <a:cs typeface="+mn-cs"/>
              </a:rPr>
              <a:t>cv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cv</a:t>
            </a:r>
            <a:r>
              <a:rPr lang="zh-CN" altLang="en-US" sz="1200" kern="1200" dirty="0">
                <a:solidFill>
                  <a:schemeClr val="tx1"/>
                </a:solidFill>
                <a:effectLst/>
                <a:latin typeface="+mn-lt"/>
                <a:ea typeface="+mn-ea"/>
                <a:cs typeface="+mn-cs"/>
              </a:rPr>
              <a:t>为</a:t>
            </a:r>
            <a:r>
              <a:rPr lang="en-US" altLang="zh-CN" sz="1200" kern="1200" dirty="0" err="1">
                <a:solidFill>
                  <a:schemeClr val="tx1"/>
                </a:solidFill>
                <a:effectLst/>
                <a:latin typeface="+mn-lt"/>
                <a:ea typeface="+mn-ea"/>
                <a:cs typeface="+mn-cs"/>
                <a:hlinkClick r:id="rId3" tooltip="sklearn.model_selection.cross_val_score"/>
              </a:rPr>
              <a:t>cross_val_score</a:t>
            </a:r>
            <a:r>
              <a:rPr lang="zh-CN" altLang="en-US" sz="1200" kern="1200" dirty="0">
                <a:solidFill>
                  <a:schemeClr val="tx1"/>
                </a:solidFill>
                <a:effectLst/>
                <a:latin typeface="+mn-lt"/>
                <a:ea typeface="+mn-ea"/>
                <a:cs typeface="+mn-cs"/>
              </a:rPr>
              <a:t>函数的参数）</a:t>
            </a:r>
            <a:r>
              <a:rPr lang="zh-CN" altLang="zh-CN" sz="1200" kern="1200" dirty="0">
                <a:solidFill>
                  <a:schemeClr val="tx1"/>
                </a:solidFill>
                <a:effectLst/>
                <a:latin typeface="+mn-lt"/>
                <a:ea typeface="+mn-ea"/>
                <a:cs typeface="+mn-cs"/>
              </a:rPr>
              <a:t>次的分数（每次不同分割）来估计</a:t>
            </a:r>
            <a:r>
              <a:rPr lang="zh-CN" altLang="en-US" sz="1200" kern="1200" dirty="0">
                <a:solidFill>
                  <a:schemeClr val="tx1"/>
                </a:solidFill>
                <a:effectLst/>
                <a:latin typeface="+mn-lt"/>
                <a:ea typeface="+mn-ea"/>
                <a:cs typeface="+mn-cs"/>
              </a:rPr>
              <a:t>模型在</a:t>
            </a:r>
            <a:r>
              <a:rPr lang="zh-CN" altLang="zh-CN" sz="1200" kern="1200" dirty="0">
                <a:solidFill>
                  <a:schemeClr val="tx1"/>
                </a:solidFill>
                <a:effectLst/>
                <a:latin typeface="+mn-lt"/>
                <a:ea typeface="+mn-ea"/>
                <a:cs typeface="+mn-cs"/>
              </a:rPr>
              <a:t>数据集上的精度</a:t>
            </a:r>
            <a:r>
              <a:rPr lang="zh-CN" altLang="en-US" sz="1200" kern="1200" dirty="0">
                <a:solidFill>
                  <a:schemeClr val="tx1"/>
                </a:solidFill>
                <a:effectLst/>
                <a:latin typeface="+mn-lt"/>
                <a:ea typeface="+mn-ea"/>
                <a:cs typeface="+mn-cs"/>
              </a:rPr>
              <a:t>，如示例中</a:t>
            </a:r>
            <a:r>
              <a:rPr lang="en-US" altLang="zh-CN" sz="1200" kern="1200" dirty="0">
                <a:solidFill>
                  <a:schemeClr val="tx1"/>
                </a:solidFill>
                <a:effectLst/>
                <a:latin typeface="+mn-lt"/>
                <a:ea typeface="+mn-ea"/>
                <a:cs typeface="+mn-cs"/>
              </a:rPr>
              <a:t>python</a:t>
            </a:r>
            <a:r>
              <a:rPr lang="zh-CN" altLang="en-US" sz="1200" kern="1200" dirty="0">
                <a:solidFill>
                  <a:schemeClr val="tx1"/>
                </a:solidFill>
                <a:effectLst/>
                <a:latin typeface="+mn-lt"/>
                <a:ea typeface="+mn-ea"/>
                <a:cs typeface="+mn-cs"/>
              </a:rPr>
              <a:t>语句</a:t>
            </a:r>
            <a:r>
              <a:rPr lang="zh-CN" altLang="en-US" sz="1200" dirty="0">
                <a:latin typeface="微软雅黑" panose="020B0503020204020204" charset="-122"/>
                <a:ea typeface="微软雅黑" panose="020B0503020204020204" charset="-122"/>
              </a:rPr>
              <a:t>scores = cross_val_score(knn, iris.data, iris.target, cv=5)，其中</a:t>
            </a:r>
            <a:r>
              <a:rPr lang="en-US" altLang="zh-CN" sz="1200" dirty="0">
                <a:latin typeface="微软雅黑" panose="020B0503020204020204" charset="-122"/>
                <a:ea typeface="微软雅黑" panose="020B0503020204020204" charset="-122"/>
              </a:rPr>
              <a:t>svc</a:t>
            </a:r>
            <a:r>
              <a:rPr lang="zh-CN" altLang="en-US" sz="1200" dirty="0">
                <a:latin typeface="微软雅黑" panose="020B0503020204020204" charset="-122"/>
                <a:ea typeface="微软雅黑" panose="020B0503020204020204" charset="-122"/>
              </a:rPr>
              <a:t>参数为待评估模型，iris.data, iris.target参数为数据集，</a:t>
            </a:r>
            <a:r>
              <a:rPr lang="en-US" altLang="zh-CN" sz="1200" dirty="0">
                <a:latin typeface="微软雅黑" panose="020B0503020204020204" charset="-122"/>
                <a:ea typeface="微软雅黑" panose="020B0503020204020204" charset="-122"/>
              </a:rPr>
              <a:t>cv</a:t>
            </a:r>
            <a:r>
              <a:rPr lang="zh-CN" altLang="en-US" sz="1200" dirty="0">
                <a:latin typeface="微软雅黑" panose="020B0503020204020204" charset="-122"/>
                <a:ea typeface="微软雅黑" panose="020B0503020204020204" charset="-122"/>
              </a:rPr>
              <a:t>参数为拆分子集数量</a:t>
            </a:r>
            <a:r>
              <a:rPr lang="zh-CN" altLang="en-US" sz="1200" kern="1200" dirty="0">
                <a:solidFill>
                  <a:schemeClr val="tx1"/>
                </a:solidFill>
                <a:effectLst/>
                <a:latin typeface="+mn-lt"/>
                <a:ea typeface="+mn-ea"/>
                <a:cs typeface="+mn-cs"/>
              </a:rPr>
              <a:t>，通常</a:t>
            </a:r>
            <a:r>
              <a:rPr lang="zh-CN" altLang="zh-CN" sz="1200" kern="1200" dirty="0">
                <a:solidFill>
                  <a:schemeClr val="tx1"/>
                </a:solidFill>
                <a:effectLst/>
                <a:latin typeface="+mn-lt"/>
                <a:ea typeface="+mn-ea"/>
                <a:cs typeface="+mn-cs"/>
              </a:rPr>
              <a:t>在默认情况下，每次</a:t>
            </a:r>
            <a:r>
              <a:rPr lang="en-US" altLang="zh-CN" sz="1200" kern="1200" dirty="0" err="1">
                <a:solidFill>
                  <a:schemeClr val="tx1"/>
                </a:solidFill>
                <a:effectLst/>
                <a:latin typeface="+mn-lt"/>
                <a:ea typeface="+mn-ea"/>
                <a:cs typeface="+mn-cs"/>
                <a:hlinkClick r:id="rId3" tooltip="sklearn.model_selection.cross_val_score"/>
              </a:rPr>
              <a:t>cross_val_score</a:t>
            </a:r>
            <a:r>
              <a:rPr lang="zh-CN" altLang="zh-CN" sz="1200" kern="1200" dirty="0">
                <a:solidFill>
                  <a:schemeClr val="tx1"/>
                </a:solidFill>
                <a:effectLst/>
                <a:latin typeface="+mn-lt"/>
                <a:ea typeface="+mn-ea"/>
                <a:cs typeface="+mn-cs"/>
              </a:rPr>
              <a:t>迭代计算的指标结果是保存在属性</a:t>
            </a:r>
            <a:r>
              <a:rPr lang="en-US" altLang="zh-CN" sz="1200" kern="1200" dirty="0">
                <a:solidFill>
                  <a:schemeClr val="tx1"/>
                </a:solidFill>
                <a:effectLst/>
                <a:latin typeface="+mn-lt"/>
                <a:ea typeface="+mn-ea"/>
                <a:cs typeface="+mn-cs"/>
              </a:rPr>
              <a:t>scores</a:t>
            </a:r>
            <a:r>
              <a:rPr lang="zh-CN" altLang="zh-CN" sz="1200" kern="1200" dirty="0">
                <a:solidFill>
                  <a:schemeClr val="tx1"/>
                </a:solidFill>
                <a:effectLst/>
                <a:latin typeface="+mn-lt"/>
                <a:ea typeface="+mn-ea"/>
                <a:cs typeface="+mn-cs"/>
              </a:rPr>
              <a:t>中的，</a:t>
            </a:r>
            <a:r>
              <a:rPr lang="zh-CN" altLang="en-US" sz="1200" kern="1200" dirty="0">
                <a:solidFill>
                  <a:schemeClr val="tx1"/>
                </a:solidFill>
                <a:effectLst/>
                <a:latin typeface="+mn-lt"/>
                <a:ea typeface="+mn-ea"/>
                <a:cs typeface="+mn-cs"/>
              </a:rPr>
              <a:t>同时</a:t>
            </a:r>
            <a:r>
              <a:rPr lang="zh-CN" altLang="zh-CN" sz="1200" kern="1200" dirty="0">
                <a:solidFill>
                  <a:schemeClr val="tx1"/>
                </a:solidFill>
                <a:effectLst/>
                <a:latin typeface="+mn-lt"/>
                <a:ea typeface="+mn-ea"/>
                <a:cs typeface="+mn-cs"/>
              </a:rPr>
              <a:t>我们可以通过使用</a:t>
            </a:r>
            <a:r>
              <a:rPr lang="en-US" altLang="zh-CN" sz="1200" kern="1200" dirty="0">
                <a:solidFill>
                  <a:schemeClr val="tx1"/>
                </a:solidFill>
                <a:effectLst/>
                <a:latin typeface="+mn-lt"/>
                <a:ea typeface="+mn-ea"/>
                <a:cs typeface="+mn-cs"/>
              </a:rPr>
              <a:t>scoring</a:t>
            </a:r>
            <a:r>
              <a:rPr lang="zh-CN" altLang="zh-CN" sz="1200" kern="1200" dirty="0">
                <a:solidFill>
                  <a:schemeClr val="tx1"/>
                </a:solidFill>
                <a:effectLst/>
                <a:latin typeface="+mn-lt"/>
                <a:ea typeface="+mn-ea"/>
                <a:cs typeface="+mn-cs"/>
              </a:rPr>
              <a:t>参数来选择不同的指标，关于</a:t>
            </a:r>
            <a:r>
              <a:rPr lang="en-US" altLang="zh-CN" sz="1200" kern="1200" dirty="0">
                <a:solidFill>
                  <a:schemeClr val="tx1"/>
                </a:solidFill>
                <a:effectLst/>
                <a:latin typeface="+mn-lt"/>
                <a:ea typeface="+mn-ea"/>
                <a:cs typeface="+mn-cs"/>
              </a:rPr>
              <a:t>scoring</a:t>
            </a:r>
            <a:r>
              <a:rPr lang="zh-CN" altLang="zh-CN" sz="1200" kern="1200" dirty="0">
                <a:solidFill>
                  <a:schemeClr val="tx1"/>
                </a:solidFill>
                <a:effectLst/>
                <a:latin typeface="+mn-lt"/>
                <a:ea typeface="+mn-ea"/>
                <a:cs typeface="+mn-cs"/>
              </a:rPr>
              <a:t>的参数详情设置请参考官方文档</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3A70784-4305-4F4A-9F83-044AC4369D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033C59-B6B2-4454-9BAA-FE10DB5EBFB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solidFill>
                  <a:schemeClr val="tx1">
                    <a:lumMod val="65000"/>
                    <a:lumOff val="35000"/>
                  </a:schemeClr>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lvl1pPr>
              <a:defRPr>
                <a:solidFill>
                  <a:schemeClr val="tx1">
                    <a:lumMod val="65000"/>
                    <a:lumOff val="35000"/>
                  </a:schemeClr>
                </a:solidFill>
                <a:latin typeface="微软雅黑" panose="020B0503020204020204" charset="-122"/>
                <a:ea typeface="微软雅黑" panose="020B0503020204020204" charset="-122"/>
              </a:defRPr>
            </a:lvl1pPr>
            <a:lvl2pPr>
              <a:defRPr>
                <a:solidFill>
                  <a:schemeClr val="tx1">
                    <a:lumMod val="65000"/>
                    <a:lumOff val="35000"/>
                  </a:schemeClr>
                </a:solidFill>
                <a:latin typeface="微软雅黑" panose="020B0503020204020204" charset="-122"/>
                <a:ea typeface="微软雅黑" panose="020B0503020204020204" charset="-122"/>
              </a:defRPr>
            </a:lvl2pPr>
            <a:lvl3pPr>
              <a:defRPr>
                <a:solidFill>
                  <a:schemeClr val="tx1">
                    <a:lumMod val="65000"/>
                    <a:lumOff val="35000"/>
                  </a:schemeClr>
                </a:solidFill>
                <a:latin typeface="微软雅黑" panose="020B0503020204020204" charset="-122"/>
                <a:ea typeface="微软雅黑" panose="020B0503020204020204" charset="-122"/>
              </a:defRPr>
            </a:lvl3pPr>
            <a:lvl4pPr>
              <a:defRPr>
                <a:solidFill>
                  <a:schemeClr val="tx1">
                    <a:lumMod val="65000"/>
                    <a:lumOff val="35000"/>
                  </a:schemeClr>
                </a:solidFill>
                <a:latin typeface="微软雅黑" panose="020B0503020204020204" charset="-122"/>
                <a:ea typeface="微软雅黑" panose="020B0503020204020204" charset="-122"/>
              </a:defRPr>
            </a:lvl4pPr>
            <a:lvl5pPr>
              <a:defRPr>
                <a:solidFill>
                  <a:schemeClr val="tx1">
                    <a:lumMod val="65000"/>
                    <a:lumOff val="35000"/>
                  </a:schemeClr>
                </a:solidFill>
                <a:latin typeface="微软雅黑" panose="020B0503020204020204" charset="-122"/>
                <a:ea typeface="微软雅黑" panose="020B050302020402020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16" name="矩形 15"/>
          <p:cNvSpPr/>
          <p:nvPr userDrawn="1"/>
        </p:nvSpPr>
        <p:spPr>
          <a:xfrm>
            <a:off x="-4445" y="-3175"/>
            <a:ext cx="6901180" cy="12827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4445" y="125095"/>
            <a:ext cx="6901815" cy="144145"/>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4445" y="269240"/>
            <a:ext cx="6901180" cy="144145"/>
          </a:xfrm>
          <a:prstGeom prst="rect">
            <a:avLst/>
          </a:prstGeom>
          <a:solidFill>
            <a:srgbClr val="A5002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descr="瑞翼教育（红灰版）"/>
          <p:cNvPicPr>
            <a:picLocks noChangeAspect="1"/>
          </p:cNvPicPr>
          <p:nvPr userDrawn="1"/>
        </p:nvPicPr>
        <p:blipFill>
          <a:blip r:embed="rId5"/>
          <a:stretch>
            <a:fillRect/>
          </a:stretch>
        </p:blipFill>
        <p:spPr>
          <a:xfrm>
            <a:off x="9236710" y="41275"/>
            <a:ext cx="1787525" cy="403225"/>
          </a:xfrm>
          <a:prstGeom prst="rect">
            <a:avLst/>
          </a:prstGeom>
        </p:spPr>
      </p:pic>
      <p:grpSp>
        <p:nvGrpSpPr>
          <p:cNvPr id="37" name="组合 36"/>
          <p:cNvGrpSpPr/>
          <p:nvPr userDrawn="1"/>
        </p:nvGrpSpPr>
        <p:grpSpPr>
          <a:xfrm>
            <a:off x="11423015" y="-3175"/>
            <a:ext cx="797560" cy="422275"/>
            <a:chOff x="-7" y="-6"/>
            <a:chExt cx="1256" cy="665"/>
          </a:xfrm>
        </p:grpSpPr>
        <p:sp>
          <p:nvSpPr>
            <p:cNvPr id="10" name="矩形 9"/>
            <p:cNvSpPr/>
            <p:nvPr userDrawn="1"/>
          </p:nvSpPr>
          <p:spPr>
            <a:xfrm>
              <a:off x="-6" y="-6"/>
              <a:ext cx="1255" cy="202"/>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7" y="196"/>
              <a:ext cx="1247" cy="2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 y="423"/>
              <a:ext cx="1255" cy="236"/>
            </a:xfrm>
            <a:prstGeom prst="rect">
              <a:avLst/>
            </a:prstGeom>
            <a:solidFill>
              <a:srgbClr val="B22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红色SUGON"/>
          <p:cNvPicPr>
            <a:picLocks noChangeAspect="1"/>
          </p:cNvPicPr>
          <p:nvPr userDrawn="1"/>
        </p:nvPicPr>
        <p:blipFill>
          <a:blip r:embed="rId6"/>
          <a:stretch>
            <a:fillRect/>
          </a:stretch>
        </p:blipFill>
        <p:spPr>
          <a:xfrm>
            <a:off x="7284085" y="-149225"/>
            <a:ext cx="1757680" cy="7715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1.xml"/><Relationship Id="rId10"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4.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4.xml"/><Relationship Id="rId3" Type="http://schemas.openxmlformats.org/officeDocument/2006/relationships/tags" Target="../tags/tag16.xml"/><Relationship Id="rId2" Type="http://schemas.openxmlformats.org/officeDocument/2006/relationships/image" Target="../media/image29.jpe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5" Type="http://schemas.openxmlformats.org/officeDocument/2006/relationships/notesSlide" Target="../notesSlides/notesSlide22.xml"/><Relationship Id="rId34" Type="http://schemas.openxmlformats.org/officeDocument/2006/relationships/slideLayout" Target="../slideLayouts/slideLayout4.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tags" Target="../tags/tag47.xml"/><Relationship Id="rId30" Type="http://schemas.openxmlformats.org/officeDocument/2006/relationships/tags" Target="../tags/tag46.xml"/><Relationship Id="rId3" Type="http://schemas.openxmlformats.org/officeDocument/2006/relationships/tags" Target="../tags/tag19.xml"/><Relationship Id="rId29" Type="http://schemas.openxmlformats.org/officeDocument/2006/relationships/tags" Target="../tags/tag45.xml"/><Relationship Id="rId28" Type="http://schemas.openxmlformats.org/officeDocument/2006/relationships/tags" Target="../tags/tag44.xml"/><Relationship Id="rId27" Type="http://schemas.openxmlformats.org/officeDocument/2006/relationships/tags" Target="../tags/tag43.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tags" Target="../tags/tag50.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GIF"/><Relationship Id="rId1" Type="http://schemas.openxmlformats.org/officeDocument/2006/relationships/image" Target="../media/image33.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GIF"/><Relationship Id="rId1" Type="http://schemas.openxmlformats.org/officeDocument/2006/relationships/image" Target="../media/image35.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5" Type="http://schemas.openxmlformats.org/officeDocument/2006/relationships/notesSlide" Target="../notesSlides/notesSlide6.xml"/><Relationship Id="rId14" Type="http://schemas.openxmlformats.org/officeDocument/2006/relationships/slideLayout" Target="../slideLayouts/slideLayout2.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19"/>
          <p:cNvSpPr/>
          <p:nvPr>
            <p:custDataLst>
              <p:tags r:id="rId1"/>
            </p:custDataLst>
          </p:nvPr>
        </p:nvSpPr>
        <p:spPr>
          <a:xfrm>
            <a:off x="0" y="-117614"/>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任意多边形 23"/>
          <p:cNvSpPr/>
          <p:nvPr>
            <p:custDataLst>
              <p:tags r:id="rId2"/>
            </p:custDataLst>
          </p:nvPr>
        </p:nvSpPr>
        <p:spPr>
          <a:xfrm>
            <a:off x="-4445" y="-86360"/>
            <a:ext cx="12367260" cy="3251835"/>
          </a:xfrm>
          <a:custGeom>
            <a:avLst/>
            <a:gdLst>
              <a:gd name="connsiteX0" fmla="*/ 0 w 11757236"/>
              <a:gd name="connsiteY0" fmla="*/ 0 h 3251846"/>
              <a:gd name="connsiteX1" fmla="*/ 11757236 w 11757236"/>
              <a:gd name="connsiteY1" fmla="*/ 0 h 3251846"/>
              <a:gd name="connsiteX2" fmla="*/ 3191286 w 11757236"/>
              <a:gd name="connsiteY2" fmla="*/ 3251846 h 3251846"/>
              <a:gd name="connsiteX3" fmla="*/ 0 w 11757236"/>
              <a:gd name="connsiteY3" fmla="*/ 1581902 h 3251846"/>
            </a:gdLst>
            <a:ahLst/>
            <a:cxnLst>
              <a:cxn ang="0">
                <a:pos x="connsiteX0" y="connsiteY0"/>
              </a:cxn>
              <a:cxn ang="0">
                <a:pos x="connsiteX1" y="connsiteY1"/>
              </a:cxn>
              <a:cxn ang="0">
                <a:pos x="connsiteX2" y="connsiteY2"/>
              </a:cxn>
              <a:cxn ang="0">
                <a:pos x="connsiteX3" y="connsiteY3"/>
              </a:cxn>
            </a:cxnLst>
            <a:rect l="l" t="t" r="r" b="b"/>
            <a:pathLst>
              <a:path w="11757236" h="3251846">
                <a:moveTo>
                  <a:pt x="0" y="0"/>
                </a:moveTo>
                <a:lnTo>
                  <a:pt x="11757236" y="0"/>
                </a:lnTo>
                <a:lnTo>
                  <a:pt x="3191286" y="3251846"/>
                </a:lnTo>
                <a:lnTo>
                  <a:pt x="0" y="15819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PA_任意多边形 24"/>
          <p:cNvSpPr/>
          <p:nvPr>
            <p:custDataLst>
              <p:tags r:id="rId3"/>
            </p:custDataLst>
          </p:nvPr>
        </p:nvSpPr>
        <p:spPr>
          <a:xfrm>
            <a:off x="1270" y="-86360"/>
            <a:ext cx="12179935" cy="3182620"/>
          </a:xfrm>
          <a:custGeom>
            <a:avLst/>
            <a:gdLst>
              <a:gd name="connsiteX0" fmla="*/ 0 w 11575120"/>
              <a:gd name="connsiteY0" fmla="*/ 0 h 3182710"/>
              <a:gd name="connsiteX1" fmla="*/ 11575120 w 11575120"/>
              <a:gd name="connsiteY1" fmla="*/ 0 h 3182710"/>
              <a:gd name="connsiteX2" fmla="*/ 3191286 w 11575120"/>
              <a:gd name="connsiteY2" fmla="*/ 3182710 h 3182710"/>
              <a:gd name="connsiteX3" fmla="*/ 0 w 11575120"/>
              <a:gd name="connsiteY3" fmla="*/ 1512766 h 3182710"/>
            </a:gdLst>
            <a:ahLst/>
            <a:cxnLst>
              <a:cxn ang="0">
                <a:pos x="connsiteX0" y="connsiteY0"/>
              </a:cxn>
              <a:cxn ang="0">
                <a:pos x="connsiteX1" y="connsiteY1"/>
              </a:cxn>
              <a:cxn ang="0">
                <a:pos x="connsiteX2" y="connsiteY2"/>
              </a:cxn>
              <a:cxn ang="0">
                <a:pos x="connsiteX3" y="connsiteY3"/>
              </a:cxn>
            </a:cxnLst>
            <a:rect l="l" t="t" r="r" b="b"/>
            <a:pathLst>
              <a:path w="11575120" h="3182710">
                <a:moveTo>
                  <a:pt x="0" y="0"/>
                </a:moveTo>
                <a:lnTo>
                  <a:pt x="11575120" y="0"/>
                </a:lnTo>
                <a:lnTo>
                  <a:pt x="3191286" y="3182710"/>
                </a:lnTo>
                <a:lnTo>
                  <a:pt x="0" y="15127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任意多边形 25"/>
          <p:cNvSpPr/>
          <p:nvPr>
            <p:custDataLst>
              <p:tags r:id="rId4"/>
            </p:custDataLst>
          </p:nvPr>
        </p:nvSpPr>
        <p:spPr>
          <a:xfrm>
            <a:off x="1905" y="-86360"/>
            <a:ext cx="11691620" cy="2997835"/>
          </a:xfrm>
          <a:custGeom>
            <a:avLst/>
            <a:gdLst>
              <a:gd name="connsiteX0" fmla="*/ 0 w 11087557"/>
              <a:gd name="connsiteY0" fmla="*/ 0 h 2997619"/>
              <a:gd name="connsiteX1" fmla="*/ 11087557 w 11087557"/>
              <a:gd name="connsiteY1" fmla="*/ 0 h 2997619"/>
              <a:gd name="connsiteX2" fmla="*/ 3191286 w 11087557"/>
              <a:gd name="connsiteY2" fmla="*/ 2997619 h 2997619"/>
              <a:gd name="connsiteX3" fmla="*/ 0 w 11087557"/>
              <a:gd name="connsiteY3" fmla="*/ 1327675 h 2997619"/>
            </a:gdLst>
            <a:ahLst/>
            <a:cxnLst>
              <a:cxn ang="0">
                <a:pos x="connsiteX0" y="connsiteY0"/>
              </a:cxn>
              <a:cxn ang="0">
                <a:pos x="connsiteX1" y="connsiteY1"/>
              </a:cxn>
              <a:cxn ang="0">
                <a:pos x="connsiteX2" y="connsiteY2"/>
              </a:cxn>
              <a:cxn ang="0">
                <a:pos x="connsiteX3" y="connsiteY3"/>
              </a:cxn>
            </a:cxnLst>
            <a:rect l="l" t="t" r="r" b="b"/>
            <a:pathLst>
              <a:path w="11087557" h="2997619">
                <a:moveTo>
                  <a:pt x="0" y="0"/>
                </a:moveTo>
                <a:lnTo>
                  <a:pt x="11087557" y="0"/>
                </a:lnTo>
                <a:lnTo>
                  <a:pt x="3191286" y="2997619"/>
                </a:lnTo>
                <a:lnTo>
                  <a:pt x="0" y="1327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任意多边形 26"/>
          <p:cNvSpPr/>
          <p:nvPr>
            <p:custDataLst>
              <p:tags r:id="rId5"/>
            </p:custDataLst>
          </p:nvPr>
        </p:nvSpPr>
        <p:spPr>
          <a:xfrm>
            <a:off x="1905" y="-86360"/>
            <a:ext cx="11500485" cy="2924810"/>
          </a:xfrm>
          <a:custGeom>
            <a:avLst/>
            <a:gdLst>
              <a:gd name="connsiteX0" fmla="*/ 0 w 10896573"/>
              <a:gd name="connsiteY0" fmla="*/ 0 h 2925117"/>
              <a:gd name="connsiteX1" fmla="*/ 10896573 w 10896573"/>
              <a:gd name="connsiteY1" fmla="*/ 0 h 2925117"/>
              <a:gd name="connsiteX2" fmla="*/ 3191286 w 10896573"/>
              <a:gd name="connsiteY2" fmla="*/ 2925117 h 2925117"/>
              <a:gd name="connsiteX3" fmla="*/ 0 w 10896573"/>
              <a:gd name="connsiteY3" fmla="*/ 1255173 h 2925117"/>
            </a:gdLst>
            <a:ahLst/>
            <a:cxnLst>
              <a:cxn ang="0">
                <a:pos x="connsiteX0" y="connsiteY0"/>
              </a:cxn>
              <a:cxn ang="0">
                <a:pos x="connsiteX1" y="connsiteY1"/>
              </a:cxn>
              <a:cxn ang="0">
                <a:pos x="connsiteX2" y="connsiteY2"/>
              </a:cxn>
              <a:cxn ang="0">
                <a:pos x="connsiteX3" y="connsiteY3"/>
              </a:cxn>
            </a:cxnLst>
            <a:rect l="l" t="t" r="r" b="b"/>
            <a:pathLst>
              <a:path w="10896573" h="2925117">
                <a:moveTo>
                  <a:pt x="0" y="0"/>
                </a:moveTo>
                <a:lnTo>
                  <a:pt x="10896573" y="0"/>
                </a:lnTo>
                <a:lnTo>
                  <a:pt x="3191286" y="2925117"/>
                </a:lnTo>
                <a:lnTo>
                  <a:pt x="0" y="1255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27"/>
          <p:cNvSpPr/>
          <p:nvPr>
            <p:custDataLst>
              <p:tags r:id="rId6"/>
            </p:custDataLst>
          </p:nvPr>
        </p:nvSpPr>
        <p:spPr>
          <a:xfrm>
            <a:off x="1905" y="-117475"/>
            <a:ext cx="11012805" cy="2740025"/>
          </a:xfrm>
          <a:custGeom>
            <a:avLst/>
            <a:gdLst>
              <a:gd name="connsiteX0" fmla="*/ 0 w 10409010"/>
              <a:gd name="connsiteY0" fmla="*/ 0 h 2740026"/>
              <a:gd name="connsiteX1" fmla="*/ 10409010 w 10409010"/>
              <a:gd name="connsiteY1" fmla="*/ 0 h 2740026"/>
              <a:gd name="connsiteX2" fmla="*/ 3191286 w 10409010"/>
              <a:gd name="connsiteY2" fmla="*/ 2740026 h 2740026"/>
              <a:gd name="connsiteX3" fmla="*/ 0 w 10409010"/>
              <a:gd name="connsiteY3" fmla="*/ 1070082 h 2740026"/>
            </a:gdLst>
            <a:ahLst/>
            <a:cxnLst>
              <a:cxn ang="0">
                <a:pos x="connsiteX0" y="connsiteY0"/>
              </a:cxn>
              <a:cxn ang="0">
                <a:pos x="connsiteX1" y="connsiteY1"/>
              </a:cxn>
              <a:cxn ang="0">
                <a:pos x="connsiteX2" y="connsiteY2"/>
              </a:cxn>
              <a:cxn ang="0">
                <a:pos x="connsiteX3" y="connsiteY3"/>
              </a:cxn>
            </a:cxnLst>
            <a:rect l="l" t="t" r="r" b="b"/>
            <a:pathLst>
              <a:path w="10409010" h="2740026">
                <a:moveTo>
                  <a:pt x="0" y="0"/>
                </a:moveTo>
                <a:lnTo>
                  <a:pt x="10409010" y="0"/>
                </a:lnTo>
                <a:lnTo>
                  <a:pt x="3191286" y="2740026"/>
                </a:lnTo>
                <a:lnTo>
                  <a:pt x="0" y="10700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任意多边形 29"/>
          <p:cNvSpPr/>
          <p:nvPr>
            <p:custDataLst>
              <p:tags r:id="rId7"/>
            </p:custDataLst>
          </p:nvPr>
        </p:nvSpPr>
        <p:spPr>
          <a:xfrm>
            <a:off x="1270" y="-117475"/>
            <a:ext cx="10802620" cy="2660015"/>
          </a:xfrm>
          <a:custGeom>
            <a:avLst/>
            <a:gdLst>
              <a:gd name="connsiteX0" fmla="*/ 0 w 10198012"/>
              <a:gd name="connsiteY0" fmla="*/ 0 h 2659926"/>
              <a:gd name="connsiteX1" fmla="*/ 10198012 w 10198012"/>
              <a:gd name="connsiteY1" fmla="*/ 0 h 2659926"/>
              <a:gd name="connsiteX2" fmla="*/ 3191286 w 10198012"/>
              <a:gd name="connsiteY2" fmla="*/ 2659926 h 2659926"/>
              <a:gd name="connsiteX3" fmla="*/ 0 w 10198012"/>
              <a:gd name="connsiteY3" fmla="*/ 989982 h 2659926"/>
              <a:gd name="connsiteX4" fmla="*/ 0 w 10198012"/>
              <a:gd name="connsiteY4" fmla="*/ 0 h 265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012" h="2659926">
                <a:moveTo>
                  <a:pt x="0" y="0"/>
                </a:moveTo>
                <a:lnTo>
                  <a:pt x="10198012" y="0"/>
                </a:lnTo>
                <a:lnTo>
                  <a:pt x="3191286" y="2659926"/>
                </a:lnTo>
                <a:lnTo>
                  <a:pt x="0" y="989982"/>
                </a:lnTo>
                <a:lnTo>
                  <a:pt x="0" y="0"/>
                </a:lnTo>
                <a:close/>
              </a:path>
            </a:pathLst>
          </a:cu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02581" y="3474720"/>
            <a:ext cx="5864860" cy="829945"/>
          </a:xfrm>
          <a:prstGeom prst="rect">
            <a:avLst/>
          </a:prstGeom>
          <a:noFill/>
        </p:spPr>
        <p:txBody>
          <a:bodyPr wrap="square" rtlCol="0">
            <a:spAutoFit/>
          </a:bodyPr>
          <a:lstStyle/>
          <a:p>
            <a:pPr algn="ctr"/>
            <a:r>
              <a:rPr lang="zh-CN" altLang="en-US" sz="4800" b="1" dirty="0">
                <a:solidFill>
                  <a:schemeClr val="tx1"/>
                </a:solidFill>
                <a:latin typeface="微软雅黑" panose="020B0503020204020204" charset="-122"/>
                <a:ea typeface="微软雅黑" panose="020B0503020204020204" charset="-122"/>
              </a:rPr>
              <a:t>第一</a:t>
            </a:r>
            <a:r>
              <a:rPr lang="zh-CN" altLang="en-US" sz="4800" b="1" dirty="0">
                <a:solidFill>
                  <a:schemeClr val="tx1"/>
                </a:solidFill>
                <a:latin typeface="微软雅黑" panose="020B0503020204020204" charset="-122"/>
                <a:ea typeface="微软雅黑" panose="020B0503020204020204" charset="-122"/>
              </a:rPr>
              <a:t>章 数据挖掘概论</a:t>
            </a:r>
            <a:endParaRPr lang="zh-CN" altLang="en-US" sz="4800" b="1" dirty="0">
              <a:solidFill>
                <a:schemeClr val="tx1"/>
              </a:solidFill>
              <a:latin typeface="微软雅黑" panose="020B0503020204020204" charset="-122"/>
              <a:ea typeface="微软雅黑" panose="020B0503020204020204" charset="-122"/>
            </a:endParaRPr>
          </a:p>
        </p:txBody>
      </p:sp>
      <p:pic>
        <p:nvPicPr>
          <p:cNvPr id="5" name="图片 4" descr="反白瑞翼教育LOGO"/>
          <p:cNvPicPr>
            <a:picLocks noChangeAspect="1"/>
          </p:cNvPicPr>
          <p:nvPr/>
        </p:nvPicPr>
        <p:blipFill>
          <a:blip r:embed="rId8"/>
          <a:stretch>
            <a:fillRect/>
          </a:stretch>
        </p:blipFill>
        <p:spPr>
          <a:xfrm>
            <a:off x="4115435" y="513080"/>
            <a:ext cx="2254250" cy="508635"/>
          </a:xfrm>
          <a:prstGeom prst="rect">
            <a:avLst/>
          </a:prstGeom>
        </p:spPr>
      </p:pic>
      <p:pic>
        <p:nvPicPr>
          <p:cNvPr id="2" name="图片 1" descr="SUGON图标"/>
          <p:cNvPicPr>
            <a:picLocks noChangeAspect="1"/>
          </p:cNvPicPr>
          <p:nvPr/>
        </p:nvPicPr>
        <p:blipFill>
          <a:blip r:embed="rId9"/>
          <a:stretch>
            <a:fillRect/>
          </a:stretch>
        </p:blipFill>
        <p:spPr>
          <a:xfrm>
            <a:off x="1651635" y="257175"/>
            <a:ext cx="2324735" cy="1020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511" y="584925"/>
            <a:ext cx="11536969" cy="620432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469" y="1807913"/>
            <a:ext cx="5861051" cy="4465162"/>
          </a:xfrm>
          <a:prstGeom prst="rect">
            <a:avLst/>
          </a:prstGeom>
        </p:spPr>
      </p:pic>
      <p:sp>
        <p:nvSpPr>
          <p:cNvPr id="9" name="Text Box 18"/>
          <p:cNvSpPr txBox="1">
            <a:spLocks noChangeArrowheads="1"/>
          </p:cNvSpPr>
          <p:nvPr/>
        </p:nvSpPr>
        <p:spPr bwMode="gray">
          <a:xfrm>
            <a:off x="3441699" y="1776710"/>
            <a:ext cx="90741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如何从海量数据中提取有价值信息？</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20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rPr>
              <a:t>2.2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什么是</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5262245"/>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什么是数据挖掘</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en-US"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数据挖掘是从大量的、不完全的、有噪声的、模糊的、随机的实际应用数据中，提取隐含在其中的、人们事先不知道的、但又是潜在有用的信息和知识，</a:t>
            </a: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寻找其规律的技术，</a:t>
            </a:r>
            <a:r>
              <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rPr>
              <a:t>结合</a:t>
            </a: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统计学、机器学习和人工智能技术的综合</a:t>
            </a:r>
            <a:r>
              <a:rPr lang="zh-CN" altLang="en-US" sz="2800" dirty="0">
                <a:latin typeface="微软雅黑" panose="020B0503020204020204" charset="-122"/>
                <a:ea typeface="微软雅黑" panose="020B0503020204020204" charset="-122"/>
                <a:sym typeface="+mn-ea"/>
              </a:rPr>
              <a:t>的过程（技术角度）</a:t>
            </a:r>
            <a:endParaRPr lang="zh-CN" altLang="en-US" sz="2800" dirty="0">
              <a:solidFill>
                <a:schemeClr val="tx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201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什么是</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4549835"/>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数据挖掘技术</a:t>
            </a:r>
            <a:endParaRPr lang="en-US"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统计学</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rPr>
              <a:t>统计学是</a:t>
            </a:r>
            <a:r>
              <a:rPr lang="zh-CN" altLang="en-US" sz="2800" dirty="0">
                <a:latin typeface="微软雅黑" panose="020B0503020204020204" charset="-122"/>
                <a:ea typeface="微软雅黑" panose="020B0503020204020204" charset="-122"/>
                <a:sym typeface="+mn-ea"/>
              </a:rPr>
              <a:t>关于认识客观现象总体数量特征和数量关系的科学。它是通过搜集、整理、分析统计资料，认识客观现象数量规律性的方法论科学。</a:t>
            </a:r>
            <a:endParaRPr lang="zh-CN" altLang="en-US" sz="28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11555" y="1623695"/>
            <a:ext cx="9024620" cy="4765279"/>
          </a:xfrm>
          <a:prstGeom prst="rect">
            <a:avLst/>
          </a:prstGeom>
          <a:noFill/>
        </p:spPr>
        <p:txBody>
          <a:bodyPr wrap="square" rtlCol="0">
            <a:spAutoFit/>
          </a:bodyPr>
          <a:lstStyle/>
          <a:p>
            <a:pPr>
              <a:lnSpc>
                <a:spcPct val="150000"/>
              </a:lnSpc>
            </a:pPr>
            <a:r>
              <a:rPr lang="zh-CN" altLang="en-US" sz="2800" b="1">
                <a:solidFill>
                  <a:srgbClr val="C00000"/>
                </a:solidFill>
                <a:latin typeface="微软雅黑" panose="020B0503020204020204" charset="-122"/>
                <a:ea typeface="微软雅黑" panose="020B0503020204020204" charset="-122"/>
                <a:cs typeface="微软雅黑" panose="020B0503020204020204" charset="-122"/>
                <a:sym typeface="+mn-ea"/>
              </a:rPr>
              <a:t>机器学习</a:t>
            </a:r>
            <a:endPar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lvl="0"/>
            <a:endParaRPr lang="en-US" altLang="zh-CN" sz="2800" dirty="0">
              <a:solidFill>
                <a:srgbClr val="000000">
                  <a:lumMod val="75000"/>
                  <a:lumOff val="25000"/>
                </a:srgbClr>
              </a:solidFill>
              <a:latin typeface="Arial" panose="020B0604020202020204" pitchFamily="34" charset="0"/>
              <a:ea typeface="微软雅黑" panose="020B0503020204020204" charset="-122"/>
              <a:sym typeface="+mn-ea"/>
            </a:endParaRPr>
          </a:p>
          <a:p>
            <a:pPr lvl="0"/>
            <a:r>
              <a:rPr lang="zh-CN" altLang="en-US" sz="2800" dirty="0">
                <a:solidFill>
                  <a:srgbClr val="000000">
                    <a:lumMod val="75000"/>
                    <a:lumOff val="25000"/>
                  </a:srgbClr>
                </a:solidFill>
                <a:latin typeface="Arial" panose="020B0604020202020204" pitchFamily="34" charset="0"/>
                <a:ea typeface="微软雅黑" panose="020B0503020204020204" charset="-122"/>
              </a:rPr>
              <a:t>机器学习的英文名称叫Machine Learning，简称ML，是计算机科学的一个重要分支。它研究的是如何让计算机像人类一样学习，并能从中获取新的知识。</a:t>
            </a:r>
            <a:endParaRPr lang="en-US" altLang="zh-CN" sz="2800" dirty="0">
              <a:solidFill>
                <a:srgbClr val="000000">
                  <a:lumMod val="75000"/>
                  <a:lumOff val="25000"/>
                </a:srgbClr>
              </a:solidFill>
              <a:latin typeface="Arial" panose="020B0604020202020204" pitchFamily="34" charset="0"/>
              <a:ea typeface="微软雅黑" panose="020B0503020204020204" charset="-122"/>
            </a:endParaRPr>
          </a:p>
          <a:p>
            <a:pPr lvl="0"/>
            <a:endParaRPr lang="en-US" altLang="zh-CN" sz="2800" dirty="0">
              <a:solidFill>
                <a:srgbClr val="000000">
                  <a:lumMod val="75000"/>
                  <a:lumOff val="25000"/>
                </a:srgbClr>
              </a:solidFill>
              <a:latin typeface="Arial" panose="020B0604020202020204" pitchFamily="34" charset="0"/>
              <a:ea typeface="微软雅黑" panose="020B0503020204020204" charset="-122"/>
            </a:endParaRPr>
          </a:p>
          <a:p>
            <a:pPr lvl="0"/>
            <a:r>
              <a:rPr lang="zh-CN" altLang="en-US" sz="2800" dirty="0">
                <a:solidFill>
                  <a:srgbClr val="000000">
                    <a:lumMod val="75000"/>
                    <a:lumOff val="25000"/>
                  </a:srgbClr>
                </a:solidFill>
                <a:latin typeface="Arial" panose="020B0604020202020204" pitchFamily="34" charset="0"/>
                <a:ea typeface="微软雅黑" panose="020B0503020204020204" charset="-122"/>
              </a:rPr>
              <a:t>一般的方法是：设定一些算法，让计算机从大量的数据中通过复杂计算总结出一些相关的规律和逻辑，然后这些规律和逻辑来预测未知的数据</a:t>
            </a:r>
            <a:endParaRPr lang="zh-CN" altLang="en-US" sz="2800" dirty="0">
              <a:solidFill>
                <a:srgbClr val="000000">
                  <a:lumMod val="75000"/>
                  <a:lumOff val="25000"/>
                </a:srgbClr>
              </a:solidFill>
              <a:latin typeface="Arial" panose="020B0604020202020204" pitchFamily="34" charset="0"/>
              <a:ea typeface="微软雅黑" panose="020B0503020204020204" charset="-122"/>
            </a:endParaRPr>
          </a:p>
          <a:p>
            <a:pPr marL="285750" indent="-285750">
              <a:lnSpc>
                <a:spcPct val="150000"/>
              </a:lnSpc>
              <a:buFont typeface="Wingdings" panose="05000000000000000000" pitchFamily="2" charset="2"/>
              <a:buChar char="n"/>
            </a:pPr>
            <a:endParaRPr lang="zh-CN" altLang="en-US" sz="2800" dirty="0"/>
          </a:p>
        </p:txBody>
      </p:sp>
      <p:sp>
        <p:nvSpPr>
          <p:cNvPr id="13" name="Text Box 18"/>
          <p:cNvSpPr txBox="1">
            <a:spLocks noChangeArrowheads="1"/>
          </p:cNvSpPr>
          <p:nvPr/>
        </p:nvSpPr>
        <p:spPr bwMode="gray">
          <a:xfrm>
            <a:off x="1121410" y="733425"/>
            <a:ext cx="3201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什么是</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115112" y="1208360"/>
            <a:ext cx="10152990" cy="5147469"/>
          </a:xfrm>
          <a:prstGeom prst="rect">
            <a:avLst/>
          </a:prstGeom>
        </p:spPr>
      </p:pic>
      <p:sp>
        <p:nvSpPr>
          <p:cNvPr id="6" name="平行四边形 5"/>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18"/>
          <p:cNvSpPr txBox="1">
            <a:spLocks noChangeArrowheads="1"/>
          </p:cNvSpPr>
          <p:nvPr/>
        </p:nvSpPr>
        <p:spPr bwMode="gray">
          <a:xfrm>
            <a:off x="1121410" y="733425"/>
            <a:ext cx="320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2.3</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机器学习的种类</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838200" y="1253331"/>
            <a:ext cx="10571749" cy="5239544"/>
          </a:xfrm>
          <a:prstGeom prst="rect">
            <a:avLst/>
          </a:prstGeom>
        </p:spPr>
      </p:pic>
      <p:sp>
        <p:nvSpPr>
          <p:cNvPr id="6" name="Text Box 18"/>
          <p:cNvSpPr txBox="1">
            <a:spLocks noChangeArrowheads="1"/>
          </p:cNvSpPr>
          <p:nvPr/>
        </p:nvSpPr>
        <p:spPr bwMode="gray">
          <a:xfrm>
            <a:off x="1121410" y="733425"/>
            <a:ext cx="320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2.4</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有监督学习</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838200" y="1198482"/>
            <a:ext cx="10359452" cy="5522385"/>
          </a:xfrm>
          <a:prstGeom prst="rect">
            <a:avLst/>
          </a:prstGeom>
        </p:spPr>
      </p:pic>
      <p:sp>
        <p:nvSpPr>
          <p:cNvPr id="6"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2.4</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有监督学习</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预测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902222" y="1319134"/>
            <a:ext cx="10451577" cy="5397382"/>
          </a:xfrm>
          <a:prstGeom prst="rect">
            <a:avLst/>
          </a:prstGeom>
        </p:spPr>
      </p:pic>
      <p:sp>
        <p:nvSpPr>
          <p:cNvPr id="6"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2.5</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无监督学习</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785493" y="1229192"/>
            <a:ext cx="10337209" cy="5396055"/>
          </a:xfrm>
          <a:prstGeom prst="rect">
            <a:avLst/>
          </a:prstGeom>
        </p:spPr>
      </p:pic>
      <p:sp>
        <p:nvSpPr>
          <p:cNvPr id="6"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2.5</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无监督学习</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预测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泪珠形 5"/>
          <p:cNvSpPr/>
          <p:nvPr>
            <p:custDataLst>
              <p:tags r:id="rId1"/>
            </p:custDataLst>
          </p:nvPr>
        </p:nvSpPr>
        <p:spPr>
          <a:xfrm>
            <a:off x="5465523" y="0"/>
            <a:ext cx="6726477" cy="6726477"/>
          </a:xfrm>
          <a:prstGeom prst="teardrop">
            <a:avLst/>
          </a:prstGeom>
          <a:solidFill>
            <a:srgbClr val="4472C4">
              <a:alpha val="3000"/>
            </a:srgbClr>
          </a:solidFill>
          <a:ln>
            <a:solidFill>
              <a:srgbClr val="4472C4">
                <a:shade val="50000"/>
                <a:alpha val="12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a:p>
        </p:txBody>
      </p:sp>
      <p:sp>
        <p:nvSpPr>
          <p:cNvPr id="8" name="矩形 7"/>
          <p:cNvSpPr/>
          <p:nvPr>
            <p:custDataLst>
              <p:tags r:id="rId2"/>
            </p:custDataLst>
          </p:nvPr>
        </p:nvSpPr>
        <p:spPr>
          <a:xfrm>
            <a:off x="0" y="2386940"/>
            <a:ext cx="12191999" cy="4471059"/>
          </a:xfrm>
          <a:prstGeom prst="rect">
            <a:avLst/>
          </a:prstGeom>
          <a:solidFill>
            <a:sysClr val="window" lastClr="FFFFFF">
              <a:lumMod val="95000"/>
              <a:alpha val="60000"/>
            </a:sysClr>
          </a:solidFill>
          <a:ln w="6350">
            <a:solidFill>
              <a:srgbClr val="DFE5E5"/>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4" name="矩形 3"/>
          <p:cNvSpPr/>
          <p:nvPr>
            <p:custDataLst>
              <p:tags r:id="rId3"/>
            </p:custDataLst>
          </p:nvPr>
        </p:nvSpPr>
        <p:spPr>
          <a:xfrm>
            <a:off x="1813525" y="5536310"/>
            <a:ext cx="8724970" cy="124572"/>
          </a:xfrm>
          <a:prstGeom prst="rect">
            <a:avLst/>
          </a:prstGeom>
          <a:solidFill>
            <a:srgbClr val="4472C4">
              <a:alpha val="43000"/>
            </a:srgbClr>
          </a:solidFill>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a:p>
        </p:txBody>
      </p:sp>
      <p:sp>
        <p:nvSpPr>
          <p:cNvPr id="10" name="矩形 9"/>
          <p:cNvSpPr/>
          <p:nvPr>
            <p:custDataLst>
              <p:tags r:id="rId4"/>
            </p:custDataLst>
          </p:nvPr>
        </p:nvSpPr>
        <p:spPr>
          <a:xfrm>
            <a:off x="1813525" y="1702731"/>
            <a:ext cx="8724970" cy="3695700"/>
          </a:xfrm>
          <a:prstGeom prst="rect">
            <a:avLst/>
          </a:prstGeom>
          <a:solidFill>
            <a:sysClr val="window" lastClr="FFFFFF"/>
          </a:solidFill>
          <a:ln w="25400">
            <a:solidFill>
              <a:srgbClr val="4472C4">
                <a:lumMod val="60000"/>
                <a:lumOff val="40000"/>
              </a:srgbClr>
            </a:solidFill>
          </a:ln>
          <a:effectLst/>
        </p:spPr>
        <p:style>
          <a:lnRef idx="2">
            <a:srgbClr val="4472C4">
              <a:shade val="50000"/>
            </a:srgbClr>
          </a:lnRef>
          <a:fillRef idx="1">
            <a:srgbClr val="4472C4"/>
          </a:fillRef>
          <a:effectRef idx="0">
            <a:srgbClr val="4472C4"/>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endParaRPr kumimoji="1" lang="zh-CN" altLang="en-US">
              <a:sym typeface="微软雅黑" panose="020B0503020204020204" charset="-122"/>
            </a:endParaRPr>
          </a:p>
        </p:txBody>
      </p:sp>
      <p:sp>
        <p:nvSpPr>
          <p:cNvPr id="9" name="文本框 8"/>
          <p:cNvSpPr txBox="1"/>
          <p:nvPr>
            <p:custDataLst>
              <p:tags r:id="rId5"/>
            </p:custDataLst>
          </p:nvPr>
        </p:nvSpPr>
        <p:spPr>
          <a:xfrm>
            <a:off x="2207259" y="2121962"/>
            <a:ext cx="7777480" cy="2626995"/>
          </a:xfrm>
          <a:prstGeom prst="rect">
            <a:avLst/>
          </a:prstGeom>
          <a:noFill/>
        </p:spPr>
        <p:txBody>
          <a:bodyPr wrap="square" lIns="101600" tIns="0" rIns="76200" bIns="0" rtlCol="0">
            <a:noAutofit/>
          </a:bodyPr>
          <a:lstStyle>
            <a:defPPr>
              <a:defRPr lang="zh-CN"/>
            </a:defPPr>
            <a:lvl1pPr fontAlgn="auto">
              <a:lnSpc>
                <a:spcPct val="130000"/>
              </a:lnSpc>
              <a:spcAft>
                <a:spcPts val="1000"/>
              </a:spcAft>
              <a:defRPr sz="1600" spc="150"/>
            </a:lvl1pPr>
          </a:lstStyle>
          <a:p>
            <a:pPr lvl="0" algn="l">
              <a:spcBef>
                <a:spcPts val="1000"/>
              </a:spcBef>
              <a:spcAft>
                <a:spcPts val="0"/>
              </a:spcAft>
              <a:buClrTx/>
              <a:buSzTx/>
              <a:buFontTx/>
              <a:buNone/>
              <a:defRPr/>
            </a:pPr>
            <a:r>
              <a:rPr lang="zh-CN" altLang="en-US" sz="36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sym typeface="+mn-ea"/>
              </a:rPr>
              <a:t>机器学习如何学习？</a:t>
            </a:r>
            <a:endParaRPr lang="zh-CN" altLang="en-US" sz="36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sym typeface="+mn-ea"/>
            </a:endParaRPr>
          </a:p>
          <a:p>
            <a:pPr marL="508000" lvl="1" indent="-222250" algn="l" fontAlgn="ctr">
              <a:lnSpc>
                <a:spcPct val="130000"/>
              </a:lnSpc>
              <a:spcBef>
                <a:spcPts val="0"/>
              </a:spcBef>
              <a:spcAft>
                <a:spcPts val="0"/>
              </a:spcAft>
              <a:buSzPct val="100000"/>
              <a:buFont typeface="Arial" panose="020B0604020202020204" pitchFamily="34" charset="0"/>
              <a:buChar char="○"/>
              <a:defRPr/>
            </a:pPr>
            <a:r>
              <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rPr>
              <a:t>思考人类学习过程</a:t>
            </a:r>
            <a:endPar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endParaRPr>
          </a:p>
          <a:p>
            <a:pPr marL="508000" lvl="1" indent="-222250" algn="l" fontAlgn="ctr">
              <a:lnSpc>
                <a:spcPct val="130000"/>
              </a:lnSpc>
              <a:spcBef>
                <a:spcPts val="0"/>
              </a:spcBef>
              <a:spcAft>
                <a:spcPts val="0"/>
              </a:spcAft>
              <a:buSzPct val="100000"/>
              <a:buFont typeface="Arial" panose="020B0604020202020204" pitchFamily="34" charset="0"/>
              <a:buChar char="○"/>
              <a:defRPr/>
            </a:pPr>
            <a:r>
              <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rPr>
              <a:t>我们是否能将人类学习过程应用于机器呢？</a:t>
            </a:r>
            <a:endPar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endParaRPr>
          </a:p>
          <a:p>
            <a:pPr marL="508000" lvl="1" indent="-222250" algn="l" fontAlgn="ctr">
              <a:lnSpc>
                <a:spcPct val="130000"/>
              </a:lnSpc>
              <a:spcBef>
                <a:spcPts val="0"/>
              </a:spcBef>
              <a:spcAft>
                <a:spcPts val="0"/>
              </a:spcAft>
              <a:buSzPct val="100000"/>
              <a:buFont typeface="Arial" panose="020B0604020202020204" pitchFamily="34" charset="0"/>
              <a:buChar char="○"/>
              <a:defRPr/>
            </a:pPr>
            <a:r>
              <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rPr>
              <a:t>实际上我们已经这么做了</a:t>
            </a:r>
            <a:endParaRPr lang="zh-CN" altLang="en-US" sz="2800" spc="200" noProof="0" dirty="0">
              <a:ln>
                <a:noFill/>
              </a:ln>
              <a:solidFill>
                <a:prstClr val="black"/>
              </a:solidFill>
              <a:effectLst/>
              <a:latin typeface="Arial" panose="020B0604020202020204" pitchFamily="34" charset="0"/>
              <a:ea typeface="微软雅黑" panose="020B0503020204020204" charset="-122"/>
              <a:cs typeface="微软雅黑" panose="020B0503020204020204" charset="-122"/>
            </a:endParaRPr>
          </a:p>
        </p:txBody>
      </p:sp>
      <p:sp>
        <p:nvSpPr>
          <p:cNvPr id="7"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挖掘与机器学习的过程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Decision 78"/>
          <p:cNvSpPr/>
          <p:nvPr/>
        </p:nvSpPr>
        <p:spPr>
          <a:xfrm>
            <a:off x="1651000" y="2275205"/>
            <a:ext cx="2407920" cy="2408555"/>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GB"/>
          </a:p>
        </p:txBody>
      </p:sp>
      <p:sp>
        <p:nvSpPr>
          <p:cNvPr id="10" name="Flowchart: Decision 79"/>
          <p:cNvSpPr/>
          <p:nvPr/>
        </p:nvSpPr>
        <p:spPr>
          <a:xfrm>
            <a:off x="1651000" y="2491740"/>
            <a:ext cx="2407920" cy="2408555"/>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GB"/>
          </a:p>
        </p:txBody>
      </p:sp>
      <p:sp>
        <p:nvSpPr>
          <p:cNvPr id="13" name="TextBox 93"/>
          <p:cNvSpPr txBox="1"/>
          <p:nvPr/>
        </p:nvSpPr>
        <p:spPr>
          <a:xfrm>
            <a:off x="2326005" y="3447415"/>
            <a:ext cx="1449070" cy="521970"/>
          </a:xfrm>
          <a:prstGeom prst="rect">
            <a:avLst/>
          </a:prstGeom>
          <a:noFill/>
        </p:spPr>
        <p:txBody>
          <a:bodyPr wrap="square" lIns="65023" tIns="32511" rIns="65023" bIns="32511" rtlCol="0">
            <a:spAutoFit/>
          </a:bodyPr>
          <a:lstStyle/>
          <a:p>
            <a:r>
              <a:rPr lang="zh-CN" altLang="en-US" sz="2800" b="1" dirty="0">
                <a:solidFill>
                  <a:srgbClr val="B23033"/>
                </a:solidFill>
                <a:latin typeface="微软雅黑" panose="020B0503020204020204" charset="-122"/>
                <a:ea typeface="微软雅黑" panose="020B0503020204020204" charset="-122"/>
              </a:rPr>
              <a:t>目  录</a:t>
            </a:r>
            <a:endParaRPr lang="zh-CN" altLang="en-US" sz="2800" b="1" dirty="0">
              <a:solidFill>
                <a:srgbClr val="B23033"/>
              </a:solidFill>
              <a:latin typeface="微软雅黑" panose="020B0503020204020204" charset="-122"/>
              <a:ea typeface="微软雅黑" panose="020B0503020204020204" charset="-122"/>
            </a:endParaRPr>
          </a:p>
        </p:txBody>
      </p:sp>
      <p:sp>
        <p:nvSpPr>
          <p:cNvPr id="16" name="TextBox 5"/>
          <p:cNvSpPr txBox="1"/>
          <p:nvPr/>
        </p:nvSpPr>
        <p:spPr>
          <a:xfrm>
            <a:off x="7141210" y="4760203"/>
            <a:ext cx="3746500" cy="342656"/>
          </a:xfrm>
          <a:prstGeom prst="rect">
            <a:avLst/>
          </a:prstGeom>
          <a:noFill/>
        </p:spPr>
        <p:txBody>
          <a:bodyPr wrap="square" lIns="65023" tIns="32511" rIns="65023" bIns="32511" rtlCol="0">
            <a:spAutoFit/>
          </a:bodyPr>
          <a:lstStyle/>
          <a:p>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数据挖掘（机器学习）能做些什么？</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22" name="TextBox 39"/>
          <p:cNvSpPr txBox="1"/>
          <p:nvPr/>
        </p:nvSpPr>
        <p:spPr>
          <a:xfrm>
            <a:off x="7112000" y="1234472"/>
            <a:ext cx="3475990" cy="341630"/>
          </a:xfrm>
          <a:prstGeom prst="rect">
            <a:avLst/>
          </a:prstGeom>
          <a:noFill/>
        </p:spPr>
        <p:txBody>
          <a:bodyPr wrap="square" lIns="65023" tIns="32511" rIns="65023" bIns="32511" rtlCol="0">
            <a:spAutoFit/>
          </a:bodyPr>
          <a:lstStyle/>
          <a:p>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为什么需要数据挖掘？</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23" name="TextBox 43"/>
          <p:cNvSpPr txBox="1"/>
          <p:nvPr/>
        </p:nvSpPr>
        <p:spPr>
          <a:xfrm>
            <a:off x="7112000" y="2398091"/>
            <a:ext cx="3775710" cy="342656"/>
          </a:xfrm>
          <a:prstGeom prst="rect">
            <a:avLst/>
          </a:prstGeom>
          <a:noFill/>
        </p:spPr>
        <p:txBody>
          <a:bodyPr wrap="square" lIns="65023" tIns="32511" rIns="65023" bIns="32511" rtlCol="0">
            <a:spAutoFit/>
          </a:bodyPr>
          <a:lstStyle/>
          <a:p>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什么是数据挖掘？</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17" name="TextBox 47"/>
          <p:cNvSpPr txBox="1"/>
          <p:nvPr/>
        </p:nvSpPr>
        <p:spPr>
          <a:xfrm>
            <a:off x="7158990" y="3632095"/>
            <a:ext cx="3991610" cy="342656"/>
          </a:xfrm>
          <a:prstGeom prst="rect">
            <a:avLst/>
          </a:prstGeom>
          <a:noFill/>
        </p:spPr>
        <p:txBody>
          <a:bodyPr wrap="square" lIns="65023" tIns="32511" rIns="65023" bIns="32511" rtlCol="0">
            <a:spAutoFit/>
          </a:bodyPr>
          <a:lstStyle/>
          <a:p>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数据挖掘（机器学习）的一般过程？</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cxnSp>
        <p:nvCxnSpPr>
          <p:cNvPr id="18" name="直接连接符 17"/>
          <p:cNvCxnSpPr/>
          <p:nvPr/>
        </p:nvCxnSpPr>
        <p:spPr>
          <a:xfrm>
            <a:off x="7158990" y="1748757"/>
            <a:ext cx="31267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158990" y="2938747"/>
            <a:ext cx="31267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58990" y="4164932"/>
            <a:ext cx="31267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158990" y="5281897"/>
            <a:ext cx="31267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 name="组合 43"/>
          <p:cNvGrpSpPr/>
          <p:nvPr/>
        </p:nvGrpSpPr>
        <p:grpSpPr>
          <a:xfrm>
            <a:off x="5655310" y="768952"/>
            <a:ext cx="999490" cy="1127126"/>
            <a:chOff x="4231809" y="1059102"/>
            <a:chExt cx="570731" cy="643494"/>
          </a:xfrm>
        </p:grpSpPr>
        <p:grpSp>
          <p:nvGrpSpPr>
            <p:cNvPr id="29" name="组合 44"/>
            <p:cNvGrpSpPr/>
            <p:nvPr/>
          </p:nvGrpSpPr>
          <p:grpSpPr>
            <a:xfrm>
              <a:off x="4231809" y="1059102"/>
              <a:ext cx="570731" cy="643494"/>
              <a:chOff x="4067944" y="608070"/>
              <a:chExt cx="1375279" cy="1550616"/>
            </a:xfrm>
          </p:grpSpPr>
          <p:sp>
            <p:nvSpPr>
              <p:cNvPr id="47" name="Flowchart: Decision 78"/>
              <p:cNvSpPr/>
              <p:nvPr/>
            </p:nvSpPr>
            <p:spPr>
              <a:xfrm>
                <a:off x="4067944" y="608070"/>
                <a:ext cx="1375279" cy="1375279"/>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48" name="Flowchart: Decision 79"/>
              <p:cNvSpPr/>
              <p:nvPr/>
            </p:nvSpPr>
            <p:spPr>
              <a:xfrm>
                <a:off x="4067944" y="783407"/>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solidFill>
                </a:endParaRPr>
              </a:p>
            </p:txBody>
          </p:sp>
        </p:grpSp>
        <p:sp>
          <p:nvSpPr>
            <p:cNvPr id="46" name="TextBox 12"/>
            <p:cNvSpPr txBox="1"/>
            <p:nvPr/>
          </p:nvSpPr>
          <p:spPr>
            <a:xfrm>
              <a:off x="4400418" y="1304174"/>
              <a:ext cx="287904" cy="238546"/>
            </a:xfrm>
            <a:prstGeom prst="rect">
              <a:avLst/>
            </a:prstGeom>
            <a:noFill/>
          </p:spPr>
          <p:txBody>
            <a:bodyPr wrap="square" rtlCol="0">
              <a:spAutoFit/>
            </a:bodyPr>
            <a:lstStyle/>
            <a:p>
              <a:r>
                <a:rPr lang="en-US" altLang="zh-CN" sz="2000" b="1" dirty="0">
                  <a:solidFill>
                    <a:srgbClr val="B23033"/>
                  </a:solidFill>
                  <a:latin typeface="微软雅黑" panose="020B0503020204020204" charset="-122"/>
                  <a:ea typeface="微软雅黑" panose="020B0503020204020204" charset="-122"/>
                </a:rPr>
                <a:t>01</a:t>
              </a:r>
              <a:endParaRPr lang="en-US" altLang="zh-CN" sz="2000" b="1" dirty="0">
                <a:solidFill>
                  <a:srgbClr val="B23033"/>
                </a:solidFill>
                <a:latin typeface="微软雅黑" panose="020B0503020204020204" charset="-122"/>
                <a:ea typeface="微软雅黑" panose="020B0503020204020204" charset="-122"/>
              </a:endParaRPr>
            </a:p>
          </p:txBody>
        </p:sp>
      </p:grpSp>
      <p:grpSp>
        <p:nvGrpSpPr>
          <p:cNvPr id="31" name="组合 48"/>
          <p:cNvGrpSpPr/>
          <p:nvPr/>
        </p:nvGrpSpPr>
        <p:grpSpPr>
          <a:xfrm>
            <a:off x="5655310" y="1968467"/>
            <a:ext cx="999490" cy="1123315"/>
            <a:chOff x="4231809" y="1724300"/>
            <a:chExt cx="570731" cy="641318"/>
          </a:xfrm>
        </p:grpSpPr>
        <p:grpSp>
          <p:nvGrpSpPr>
            <p:cNvPr id="32" name="组合 49"/>
            <p:cNvGrpSpPr/>
            <p:nvPr/>
          </p:nvGrpSpPr>
          <p:grpSpPr>
            <a:xfrm>
              <a:off x="4231809" y="1724300"/>
              <a:ext cx="570731" cy="641318"/>
              <a:chOff x="4067944" y="566138"/>
              <a:chExt cx="1375279" cy="1545374"/>
            </a:xfrm>
          </p:grpSpPr>
          <p:sp>
            <p:nvSpPr>
              <p:cNvPr id="33" name="Flowchart: Decision 78"/>
              <p:cNvSpPr/>
              <p:nvPr/>
            </p:nvSpPr>
            <p:spPr>
              <a:xfrm>
                <a:off x="4067944" y="566138"/>
                <a:ext cx="1375279" cy="1375279"/>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34" name="Flowchart: Decision 79"/>
              <p:cNvSpPr/>
              <p:nvPr/>
            </p:nvSpPr>
            <p:spPr>
              <a:xfrm>
                <a:off x="4067944" y="736233"/>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grpSp>
        <p:sp>
          <p:nvSpPr>
            <p:cNvPr id="35" name="TextBox 61"/>
            <p:cNvSpPr txBox="1"/>
            <p:nvPr/>
          </p:nvSpPr>
          <p:spPr>
            <a:xfrm>
              <a:off x="4381562" y="1944357"/>
              <a:ext cx="306759" cy="238546"/>
            </a:xfrm>
            <a:prstGeom prst="rect">
              <a:avLst/>
            </a:prstGeom>
            <a:noFill/>
          </p:spPr>
          <p:txBody>
            <a:bodyPr wrap="square" rtlCol="0">
              <a:spAutoFit/>
            </a:bodyPr>
            <a:lstStyle/>
            <a:p>
              <a:r>
                <a:rPr lang="en-US" altLang="zh-CN" sz="2000" b="1" dirty="0">
                  <a:solidFill>
                    <a:srgbClr val="B23033"/>
                  </a:solidFill>
                  <a:latin typeface="微软雅黑" panose="020B0503020204020204" charset="-122"/>
                  <a:ea typeface="微软雅黑" panose="020B0503020204020204" charset="-122"/>
                </a:rPr>
                <a:t>02</a:t>
              </a:r>
              <a:endParaRPr lang="en-US" altLang="zh-CN" sz="2000" b="1" dirty="0">
                <a:solidFill>
                  <a:srgbClr val="B23033"/>
                </a:solidFill>
                <a:latin typeface="微软雅黑" panose="020B0503020204020204" charset="-122"/>
                <a:ea typeface="微软雅黑" panose="020B0503020204020204" charset="-122"/>
              </a:endParaRPr>
            </a:p>
          </p:txBody>
        </p:sp>
      </p:grpSp>
      <p:grpSp>
        <p:nvGrpSpPr>
          <p:cNvPr id="36" name="组合 53"/>
          <p:cNvGrpSpPr/>
          <p:nvPr/>
        </p:nvGrpSpPr>
        <p:grpSpPr>
          <a:xfrm>
            <a:off x="5655310" y="3148932"/>
            <a:ext cx="1000125" cy="1122680"/>
            <a:chOff x="4231809" y="2398195"/>
            <a:chExt cx="571094" cy="640956"/>
          </a:xfrm>
        </p:grpSpPr>
        <p:grpSp>
          <p:nvGrpSpPr>
            <p:cNvPr id="37" name="组合 54"/>
            <p:cNvGrpSpPr/>
            <p:nvPr/>
          </p:nvGrpSpPr>
          <p:grpSpPr>
            <a:xfrm>
              <a:off x="4231809" y="2398195"/>
              <a:ext cx="571094" cy="640956"/>
              <a:chOff x="4067944" y="566138"/>
              <a:chExt cx="1376153" cy="1544500"/>
            </a:xfrm>
          </p:grpSpPr>
          <p:sp>
            <p:nvSpPr>
              <p:cNvPr id="57" name="Flowchart: Decision 78"/>
              <p:cNvSpPr/>
              <p:nvPr/>
            </p:nvSpPr>
            <p:spPr>
              <a:xfrm>
                <a:off x="4067944" y="566138"/>
                <a:ext cx="1375279" cy="1375279"/>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58" name="Flowchart: Decision 79"/>
              <p:cNvSpPr/>
              <p:nvPr/>
            </p:nvSpPr>
            <p:spPr>
              <a:xfrm>
                <a:off x="4068818" y="735359"/>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grpSp>
        <p:sp>
          <p:nvSpPr>
            <p:cNvPr id="38" name="TextBox 63"/>
            <p:cNvSpPr txBox="1"/>
            <p:nvPr/>
          </p:nvSpPr>
          <p:spPr>
            <a:xfrm>
              <a:off x="4378640" y="2634404"/>
              <a:ext cx="286453" cy="238546"/>
            </a:xfrm>
            <a:prstGeom prst="rect">
              <a:avLst/>
            </a:prstGeom>
            <a:noFill/>
          </p:spPr>
          <p:txBody>
            <a:bodyPr wrap="square" rtlCol="0">
              <a:spAutoFit/>
            </a:bodyPr>
            <a:lstStyle/>
            <a:p>
              <a:r>
                <a:rPr lang="en-US" altLang="zh-CN" sz="2000" b="1" dirty="0">
                  <a:solidFill>
                    <a:srgbClr val="B23033"/>
                  </a:solidFill>
                  <a:latin typeface="微软雅黑" panose="020B0503020204020204" charset="-122"/>
                  <a:ea typeface="微软雅黑" panose="020B0503020204020204" charset="-122"/>
                </a:rPr>
                <a:t>03</a:t>
              </a:r>
              <a:endParaRPr lang="en-US" altLang="zh-CN" sz="2000" b="1" dirty="0">
                <a:solidFill>
                  <a:srgbClr val="B23033"/>
                </a:solidFill>
                <a:latin typeface="微软雅黑" panose="020B0503020204020204" charset="-122"/>
                <a:ea typeface="微软雅黑" panose="020B0503020204020204" charset="-122"/>
              </a:endParaRPr>
            </a:p>
          </p:txBody>
        </p:sp>
      </p:grpSp>
      <p:grpSp>
        <p:nvGrpSpPr>
          <p:cNvPr id="39" name="组合 58"/>
          <p:cNvGrpSpPr/>
          <p:nvPr/>
        </p:nvGrpSpPr>
        <p:grpSpPr>
          <a:xfrm>
            <a:off x="5655310" y="4322412"/>
            <a:ext cx="999490" cy="1123315"/>
            <a:chOff x="4231809" y="3056190"/>
            <a:chExt cx="570731" cy="641318"/>
          </a:xfrm>
        </p:grpSpPr>
        <p:grpSp>
          <p:nvGrpSpPr>
            <p:cNvPr id="40" name="组合 59"/>
            <p:cNvGrpSpPr/>
            <p:nvPr/>
          </p:nvGrpSpPr>
          <p:grpSpPr>
            <a:xfrm>
              <a:off x="4231809" y="3056190"/>
              <a:ext cx="570731" cy="641318"/>
              <a:chOff x="4067944" y="566138"/>
              <a:chExt cx="1375279" cy="1545374"/>
            </a:xfrm>
          </p:grpSpPr>
          <p:sp>
            <p:nvSpPr>
              <p:cNvPr id="62" name="Flowchart: Decision 78"/>
              <p:cNvSpPr/>
              <p:nvPr/>
            </p:nvSpPr>
            <p:spPr>
              <a:xfrm>
                <a:off x="4067944" y="566138"/>
                <a:ext cx="1375279" cy="1375279"/>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3" name="Flowchart: Decision 79"/>
              <p:cNvSpPr/>
              <p:nvPr/>
            </p:nvSpPr>
            <p:spPr>
              <a:xfrm>
                <a:off x="4067944" y="736233"/>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grpSp>
        <p:sp>
          <p:nvSpPr>
            <p:cNvPr id="61" name="TextBox 64"/>
            <p:cNvSpPr txBox="1"/>
            <p:nvPr/>
          </p:nvSpPr>
          <p:spPr>
            <a:xfrm>
              <a:off x="4365949" y="3292923"/>
              <a:ext cx="302045" cy="238546"/>
            </a:xfrm>
            <a:prstGeom prst="rect">
              <a:avLst/>
            </a:prstGeom>
            <a:noFill/>
          </p:spPr>
          <p:txBody>
            <a:bodyPr wrap="square" rtlCol="0">
              <a:spAutoFit/>
            </a:bodyPr>
            <a:lstStyle/>
            <a:p>
              <a:r>
                <a:rPr lang="en-US" altLang="zh-CN" sz="2000" b="1" dirty="0">
                  <a:solidFill>
                    <a:srgbClr val="B23033"/>
                  </a:solidFill>
                  <a:latin typeface="微软雅黑" panose="020B0503020204020204" charset="-122"/>
                  <a:ea typeface="微软雅黑" panose="020B0503020204020204" charset="-122"/>
                </a:rPr>
                <a:t>04</a:t>
              </a:r>
              <a:endParaRPr lang="en-US" altLang="zh-CN" sz="2000" b="1" dirty="0">
                <a:solidFill>
                  <a:srgbClr val="B23033"/>
                </a:solidFill>
                <a:latin typeface="微软雅黑" panose="020B0503020204020204" charset="-122"/>
                <a:ea typeface="微软雅黑" panose="020B0503020204020204" charset="-122"/>
              </a:endParaRPr>
            </a:p>
          </p:txBody>
        </p:sp>
      </p:grpSp>
      <p:cxnSp>
        <p:nvCxnSpPr>
          <p:cNvPr id="2" name="直接连接符 1"/>
          <p:cNvCxnSpPr/>
          <p:nvPr/>
        </p:nvCxnSpPr>
        <p:spPr>
          <a:xfrm>
            <a:off x="9057640" y="3873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3" name="TextBox 5"/>
          <p:cNvSpPr txBox="1"/>
          <p:nvPr/>
        </p:nvSpPr>
        <p:spPr>
          <a:xfrm>
            <a:off x="7141210" y="5931231"/>
            <a:ext cx="3746500" cy="341630"/>
          </a:xfrm>
          <a:prstGeom prst="rect">
            <a:avLst/>
          </a:prstGeom>
          <a:noFill/>
        </p:spPr>
        <p:txBody>
          <a:bodyPr wrap="square" lIns="65023" tIns="32511" rIns="65023" bIns="32511" rtlCol="0">
            <a:spAutoFit/>
          </a:bodyPr>
          <a:lstStyle/>
          <a:p>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如何评估数据挖掘的效果？</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cxnSp>
        <p:nvCxnSpPr>
          <p:cNvPr id="44" name="直接连接符 43"/>
          <p:cNvCxnSpPr/>
          <p:nvPr/>
        </p:nvCxnSpPr>
        <p:spPr>
          <a:xfrm>
            <a:off x="7158990" y="6454471"/>
            <a:ext cx="31267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5" name="组合 43"/>
          <p:cNvGrpSpPr/>
          <p:nvPr/>
        </p:nvGrpSpPr>
        <p:grpSpPr>
          <a:xfrm>
            <a:off x="5655310" y="5474666"/>
            <a:ext cx="999490" cy="1127126"/>
            <a:chOff x="4231809" y="1059102"/>
            <a:chExt cx="570731" cy="643494"/>
          </a:xfrm>
        </p:grpSpPr>
        <p:grpSp>
          <p:nvGrpSpPr>
            <p:cNvPr id="49" name="组合 44"/>
            <p:cNvGrpSpPr/>
            <p:nvPr/>
          </p:nvGrpSpPr>
          <p:grpSpPr>
            <a:xfrm>
              <a:off x="4231809" y="1059102"/>
              <a:ext cx="570731" cy="643494"/>
              <a:chOff x="4067944" y="608070"/>
              <a:chExt cx="1375279" cy="1550616"/>
            </a:xfrm>
          </p:grpSpPr>
          <p:sp>
            <p:nvSpPr>
              <p:cNvPr id="51" name="Flowchart: Decision 78"/>
              <p:cNvSpPr/>
              <p:nvPr/>
            </p:nvSpPr>
            <p:spPr>
              <a:xfrm>
                <a:off x="4067944" y="608070"/>
                <a:ext cx="1375279" cy="1375279"/>
              </a:xfrm>
              <a:prstGeom prst="flowChartDecision">
                <a:avLst/>
              </a:prstGeom>
              <a:solidFill>
                <a:srgbClr val="B2303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52" name="Flowchart: Decision 79"/>
              <p:cNvSpPr/>
              <p:nvPr/>
            </p:nvSpPr>
            <p:spPr>
              <a:xfrm>
                <a:off x="4067944" y="783407"/>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solidFill>
                </a:endParaRPr>
              </a:p>
            </p:txBody>
          </p:sp>
        </p:grpSp>
        <p:sp>
          <p:nvSpPr>
            <p:cNvPr id="50" name="TextBox 12"/>
            <p:cNvSpPr txBox="1"/>
            <p:nvPr/>
          </p:nvSpPr>
          <p:spPr>
            <a:xfrm>
              <a:off x="4400418" y="1304174"/>
              <a:ext cx="287904" cy="227670"/>
            </a:xfrm>
            <a:prstGeom prst="rect">
              <a:avLst/>
            </a:prstGeom>
            <a:noFill/>
          </p:spPr>
          <p:txBody>
            <a:bodyPr wrap="square" rtlCol="0">
              <a:spAutoFit/>
            </a:bodyPr>
            <a:lstStyle/>
            <a:p>
              <a:r>
                <a:rPr lang="en-US" altLang="zh-CN" sz="2000" b="1" dirty="0">
                  <a:solidFill>
                    <a:srgbClr val="B23033"/>
                  </a:solidFill>
                  <a:latin typeface="微软雅黑" panose="020B0503020204020204" charset="-122"/>
                  <a:ea typeface="微软雅黑" panose="020B0503020204020204" charset="-122"/>
                </a:rPr>
                <a:t>05</a:t>
              </a:r>
              <a:endParaRPr lang="en-US" altLang="zh-CN" sz="2000" b="1" dirty="0">
                <a:solidFill>
                  <a:srgbClr val="B23033"/>
                </a:solidFill>
                <a:latin typeface="微软雅黑" panose="020B0503020204020204" charset="-122"/>
                <a:ea typeface="微软雅黑" panose="020B050302020402020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710" y="41148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机器学习的原理和过程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8"/>
          <p:cNvSpPr txBox="1">
            <a:spLocks noChangeArrowheads="1"/>
          </p:cNvSpPr>
          <p:nvPr/>
        </p:nvSpPr>
        <p:spPr bwMode="gray">
          <a:xfrm>
            <a:off x="1121410" y="733425"/>
            <a:ext cx="45935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机器学习的原理和过程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1410" y="2243138"/>
            <a:ext cx="4762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909" y="2243138"/>
            <a:ext cx="5841999" cy="3286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a:off x="969877" y="3587163"/>
            <a:ext cx="10263514" cy="0"/>
          </a:xfrm>
          <a:prstGeom prst="line">
            <a:avLst/>
          </a:prstGeom>
          <a:ln w="12700">
            <a:solidFill>
              <a:srgbClr val="3A3838">
                <a:lumMod val="40000"/>
                <a:lumOff val="60000"/>
              </a:srgbClr>
            </a:solidFill>
          </a:ln>
        </p:spPr>
        <p:style>
          <a:lnRef idx="1">
            <a:srgbClr val="297FB8"/>
          </a:lnRef>
          <a:fillRef idx="0">
            <a:srgbClr val="297FB8"/>
          </a:fillRef>
          <a:effectRef idx="0">
            <a:srgbClr val="297FB8"/>
          </a:effectRef>
          <a:fontRef idx="minor">
            <a:sysClr val="windowText" lastClr="000000"/>
          </a:fontRef>
        </p:style>
      </p:cxnSp>
      <p:sp>
        <p:nvSpPr>
          <p:cNvPr id="10" name="泪滴形 9"/>
          <p:cNvSpPr/>
          <p:nvPr>
            <p:custDataLst>
              <p:tags r:id="rId2"/>
            </p:custDataLst>
          </p:nvPr>
        </p:nvSpPr>
        <p:spPr>
          <a:xfrm rot="8100436">
            <a:off x="1343661" y="1812128"/>
            <a:ext cx="959339" cy="959339"/>
          </a:xfrm>
          <a:prstGeom prst="teardrop">
            <a:avLst/>
          </a:prstGeom>
          <a:solidFill>
            <a:srgbClr val="297FB8"/>
          </a:solidFill>
          <a:ln>
            <a:solidFill>
              <a:srgbClr val="297FB8"/>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11" name="文本框 10"/>
          <p:cNvSpPr txBox="1"/>
          <p:nvPr>
            <p:custDataLst>
              <p:tags r:id="rId3"/>
            </p:custDataLst>
          </p:nvPr>
        </p:nvSpPr>
        <p:spPr>
          <a:xfrm>
            <a:off x="1463330" y="1931797"/>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A</a:t>
            </a:r>
            <a:endParaRPr lang="zh-CN" altLang="en-US" sz="4800" dirty="0">
              <a:solidFill>
                <a:sysClr val="window" lastClr="FFFFFF"/>
              </a:solidFill>
            </a:endParaRPr>
          </a:p>
        </p:txBody>
      </p:sp>
      <p:sp>
        <p:nvSpPr>
          <p:cNvPr id="12" name="泪滴形 11"/>
          <p:cNvSpPr/>
          <p:nvPr>
            <p:custDataLst>
              <p:tags r:id="rId4"/>
            </p:custDataLst>
          </p:nvPr>
        </p:nvSpPr>
        <p:spPr>
          <a:xfrm rot="8100436">
            <a:off x="8173126" y="1807429"/>
            <a:ext cx="959339" cy="959339"/>
          </a:xfrm>
          <a:prstGeom prst="teardrop">
            <a:avLst/>
          </a:prstGeom>
          <a:solidFill>
            <a:srgbClr val="DE3F54"/>
          </a:solidFill>
          <a:ln>
            <a:solidFill>
              <a:srgbClr val="DE3F54"/>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13" name="文本框 12"/>
          <p:cNvSpPr txBox="1"/>
          <p:nvPr>
            <p:custDataLst>
              <p:tags r:id="rId5"/>
            </p:custDataLst>
          </p:nvPr>
        </p:nvSpPr>
        <p:spPr>
          <a:xfrm>
            <a:off x="8292795" y="1927098"/>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E</a:t>
            </a:r>
            <a:endParaRPr lang="zh-CN" altLang="en-US" sz="4800" dirty="0">
              <a:solidFill>
                <a:sysClr val="window" lastClr="FFFFFF"/>
              </a:solidFill>
            </a:endParaRPr>
          </a:p>
        </p:txBody>
      </p:sp>
      <p:sp>
        <p:nvSpPr>
          <p:cNvPr id="14" name="泪滴形 13"/>
          <p:cNvSpPr/>
          <p:nvPr>
            <p:custDataLst>
              <p:tags r:id="rId6"/>
            </p:custDataLst>
          </p:nvPr>
        </p:nvSpPr>
        <p:spPr>
          <a:xfrm rot="18886495">
            <a:off x="6486695" y="4414406"/>
            <a:ext cx="959339" cy="959339"/>
          </a:xfrm>
          <a:prstGeom prst="teardrop">
            <a:avLst/>
          </a:prstGeom>
          <a:solidFill>
            <a:srgbClr val="F39712"/>
          </a:solidFill>
          <a:ln>
            <a:solidFill>
              <a:srgbClr val="F39712"/>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15" name="文本框 14"/>
          <p:cNvSpPr txBox="1"/>
          <p:nvPr>
            <p:custDataLst>
              <p:tags r:id="rId7"/>
            </p:custDataLst>
          </p:nvPr>
        </p:nvSpPr>
        <p:spPr>
          <a:xfrm>
            <a:off x="6606364" y="4534075"/>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D</a:t>
            </a:r>
            <a:endParaRPr lang="zh-CN" altLang="en-US" sz="4800" dirty="0">
              <a:solidFill>
                <a:sysClr val="window" lastClr="FFFFFF"/>
              </a:solidFill>
            </a:endParaRPr>
          </a:p>
        </p:txBody>
      </p:sp>
      <p:sp>
        <p:nvSpPr>
          <p:cNvPr id="16" name="泪滴形 15"/>
          <p:cNvSpPr/>
          <p:nvPr>
            <p:custDataLst>
              <p:tags r:id="rId8"/>
            </p:custDataLst>
          </p:nvPr>
        </p:nvSpPr>
        <p:spPr>
          <a:xfrm rot="18886495">
            <a:off x="9901711" y="4303560"/>
            <a:ext cx="959339" cy="959339"/>
          </a:xfrm>
          <a:prstGeom prst="teardrop">
            <a:avLst/>
          </a:prstGeom>
          <a:solidFill>
            <a:srgbClr val="C1392B"/>
          </a:solidFill>
          <a:ln>
            <a:solidFill>
              <a:srgbClr val="C1392B"/>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17" name="文本框 16"/>
          <p:cNvSpPr txBox="1"/>
          <p:nvPr>
            <p:custDataLst>
              <p:tags r:id="rId9"/>
            </p:custDataLst>
          </p:nvPr>
        </p:nvSpPr>
        <p:spPr>
          <a:xfrm>
            <a:off x="10021380" y="4423229"/>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F</a:t>
            </a:r>
            <a:endParaRPr lang="zh-CN" altLang="en-US" sz="4800" dirty="0">
              <a:solidFill>
                <a:sysClr val="window" lastClr="FFFFFF"/>
              </a:solidFill>
            </a:endParaRPr>
          </a:p>
        </p:txBody>
      </p:sp>
      <p:sp>
        <p:nvSpPr>
          <p:cNvPr id="18" name="泪滴形 17"/>
          <p:cNvSpPr/>
          <p:nvPr>
            <p:custDataLst>
              <p:tags r:id="rId10"/>
            </p:custDataLst>
          </p:nvPr>
        </p:nvSpPr>
        <p:spPr>
          <a:xfrm rot="18886495">
            <a:off x="3073026" y="4410961"/>
            <a:ext cx="959339" cy="959339"/>
          </a:xfrm>
          <a:prstGeom prst="teardrop">
            <a:avLst/>
          </a:prstGeom>
          <a:solidFill>
            <a:srgbClr val="16A086"/>
          </a:solidFill>
          <a:ln>
            <a:solidFill>
              <a:srgbClr val="16A086"/>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19" name="文本框 18"/>
          <p:cNvSpPr txBox="1"/>
          <p:nvPr>
            <p:custDataLst>
              <p:tags r:id="rId11"/>
            </p:custDataLst>
          </p:nvPr>
        </p:nvSpPr>
        <p:spPr>
          <a:xfrm>
            <a:off x="3192695" y="4530630"/>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B</a:t>
            </a:r>
            <a:endParaRPr lang="zh-CN" altLang="en-US" sz="4800" dirty="0">
              <a:solidFill>
                <a:sysClr val="window" lastClr="FFFFFF"/>
              </a:solidFill>
            </a:endParaRPr>
          </a:p>
        </p:txBody>
      </p:sp>
      <p:sp>
        <p:nvSpPr>
          <p:cNvPr id="20" name="泪滴形 19"/>
          <p:cNvSpPr/>
          <p:nvPr>
            <p:custDataLst>
              <p:tags r:id="rId12"/>
            </p:custDataLst>
          </p:nvPr>
        </p:nvSpPr>
        <p:spPr>
          <a:xfrm rot="8100436">
            <a:off x="4754874" y="1806276"/>
            <a:ext cx="959339" cy="959339"/>
          </a:xfrm>
          <a:prstGeom prst="teardrop">
            <a:avLst/>
          </a:prstGeom>
          <a:solidFill>
            <a:srgbClr val="94B74F"/>
          </a:solidFill>
          <a:ln>
            <a:solidFill>
              <a:srgbClr val="94B74F"/>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dirty="0"/>
          </a:p>
        </p:txBody>
      </p:sp>
      <p:sp>
        <p:nvSpPr>
          <p:cNvPr id="21" name="文本框 20"/>
          <p:cNvSpPr txBox="1"/>
          <p:nvPr>
            <p:custDataLst>
              <p:tags r:id="rId13"/>
            </p:custDataLst>
          </p:nvPr>
        </p:nvSpPr>
        <p:spPr>
          <a:xfrm>
            <a:off x="4874543" y="1925945"/>
            <a:ext cx="720000" cy="720000"/>
          </a:xfrm>
          <a:prstGeom prst="rect">
            <a:avLst/>
          </a:prstGeom>
          <a:noFill/>
        </p:spPr>
        <p:txBody>
          <a:bodyPr wrap="square" rtlCol="0" anchor="ctr" anchorCtr="0">
            <a:noAutofit/>
          </a:bodyPr>
          <a:lstStyle/>
          <a:p>
            <a:pPr algn="ctr"/>
            <a:r>
              <a:rPr lang="en-US" altLang="zh-CN" sz="4800" dirty="0">
                <a:solidFill>
                  <a:sysClr val="window" lastClr="FFFFFF"/>
                </a:solidFill>
              </a:rPr>
              <a:t>C</a:t>
            </a:r>
            <a:endParaRPr lang="zh-CN" altLang="en-US" sz="4800" dirty="0">
              <a:solidFill>
                <a:sysClr val="window" lastClr="FFFFFF"/>
              </a:solidFill>
            </a:endParaRPr>
          </a:p>
        </p:txBody>
      </p:sp>
      <p:sp>
        <p:nvSpPr>
          <p:cNvPr id="22" name="文本框 21"/>
          <p:cNvSpPr txBox="1"/>
          <p:nvPr>
            <p:custDataLst>
              <p:tags r:id="rId14"/>
            </p:custDataLst>
          </p:nvPr>
        </p:nvSpPr>
        <p:spPr>
          <a:xfrm>
            <a:off x="2582302" y="2593775"/>
            <a:ext cx="1894304" cy="801732"/>
          </a:xfrm>
          <a:prstGeom prst="rect">
            <a:avLst/>
          </a:prstGeom>
          <a:noFill/>
        </p:spPr>
        <p:txBody>
          <a:bodyPr wrap="square" rtlCol="0">
            <a:no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数据准备</a:t>
            </a:r>
            <a:endParaRPr lang="zh-CN" altLang="en-US" sz="2400" b="1" dirty="0">
              <a:solidFill>
                <a:srgbClr val="E7E6E6">
                  <a:lumMod val="50000"/>
                </a:srgbClr>
              </a:solidFill>
            </a:endParaRPr>
          </a:p>
        </p:txBody>
      </p:sp>
      <p:sp>
        <p:nvSpPr>
          <p:cNvPr id="24" name="文本框 23"/>
          <p:cNvSpPr txBox="1"/>
          <p:nvPr>
            <p:custDataLst>
              <p:tags r:id="rId15"/>
            </p:custDataLst>
          </p:nvPr>
        </p:nvSpPr>
        <p:spPr>
          <a:xfrm>
            <a:off x="4285168" y="3815888"/>
            <a:ext cx="1894304" cy="801732"/>
          </a:xfrm>
          <a:prstGeom prst="rect">
            <a:avLst/>
          </a:prstGeom>
          <a:noFill/>
        </p:spPr>
        <p:txBody>
          <a:bodyPr wrap="square" rtlCol="0">
            <a:no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模型选择</a:t>
            </a:r>
            <a:endParaRPr lang="zh-CN" altLang="en-US" sz="2400" b="1" dirty="0">
              <a:solidFill>
                <a:srgbClr val="E7E6E6">
                  <a:lumMod val="50000"/>
                </a:srgbClr>
              </a:solidFill>
            </a:endParaRPr>
          </a:p>
        </p:txBody>
      </p:sp>
      <p:sp>
        <p:nvSpPr>
          <p:cNvPr id="26" name="文本框 25"/>
          <p:cNvSpPr txBox="1"/>
          <p:nvPr>
            <p:custDataLst>
              <p:tags r:id="rId16"/>
            </p:custDataLst>
          </p:nvPr>
        </p:nvSpPr>
        <p:spPr>
          <a:xfrm>
            <a:off x="7717486" y="3789687"/>
            <a:ext cx="1894304" cy="801732"/>
          </a:xfrm>
          <a:prstGeom prst="rect">
            <a:avLst/>
          </a:prstGeom>
          <a:noFill/>
        </p:spPr>
        <p:txBody>
          <a:bodyPr wrap="square" rtlCol="0">
            <a:no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效果评测</a:t>
            </a:r>
            <a:endParaRPr lang="zh-CN" altLang="en-US" sz="2400" b="1" dirty="0">
              <a:solidFill>
                <a:srgbClr val="E7E6E6">
                  <a:lumMod val="50000"/>
                </a:srgbClr>
              </a:solidFill>
            </a:endParaRPr>
          </a:p>
        </p:txBody>
      </p:sp>
      <p:sp>
        <p:nvSpPr>
          <p:cNvPr id="28" name="文本框 27"/>
          <p:cNvSpPr txBox="1"/>
          <p:nvPr>
            <p:custDataLst>
              <p:tags r:id="rId17"/>
            </p:custDataLst>
          </p:nvPr>
        </p:nvSpPr>
        <p:spPr>
          <a:xfrm>
            <a:off x="5998287" y="2620930"/>
            <a:ext cx="1894304" cy="801732"/>
          </a:xfrm>
          <a:prstGeom prst="rect">
            <a:avLst/>
          </a:prstGeom>
          <a:noFill/>
        </p:spPr>
        <p:txBody>
          <a:bodyPr wrap="square" rtlCol="0">
            <a:norm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学习</a:t>
            </a:r>
            <a:endParaRPr lang="zh-CN" altLang="en-US" sz="2400" b="1" dirty="0">
              <a:solidFill>
                <a:srgbClr val="E7E6E6">
                  <a:lumMod val="50000"/>
                </a:srgbClr>
              </a:solidFill>
            </a:endParaRPr>
          </a:p>
        </p:txBody>
      </p:sp>
      <p:sp>
        <p:nvSpPr>
          <p:cNvPr id="30" name="文本框 29"/>
          <p:cNvSpPr txBox="1"/>
          <p:nvPr>
            <p:custDataLst>
              <p:tags r:id="rId18"/>
            </p:custDataLst>
          </p:nvPr>
        </p:nvSpPr>
        <p:spPr>
          <a:xfrm>
            <a:off x="9424410" y="2579105"/>
            <a:ext cx="1894304" cy="801732"/>
          </a:xfrm>
          <a:prstGeom prst="rect">
            <a:avLst/>
          </a:prstGeom>
          <a:noFill/>
        </p:spPr>
        <p:txBody>
          <a:bodyPr wrap="square" rtlCol="0">
            <a:no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记忆和运用</a:t>
            </a:r>
            <a:endParaRPr lang="zh-CN" altLang="en-US" sz="2400" b="1" dirty="0">
              <a:solidFill>
                <a:srgbClr val="E7E6E6">
                  <a:lumMod val="50000"/>
                </a:srgbClr>
              </a:solidFill>
            </a:endParaRPr>
          </a:p>
        </p:txBody>
      </p:sp>
      <p:cxnSp>
        <p:nvCxnSpPr>
          <p:cNvPr id="32" name="直接连接符 31"/>
          <p:cNvCxnSpPr/>
          <p:nvPr>
            <p:custDataLst>
              <p:tags r:id="rId19"/>
            </p:custDataLst>
          </p:nvPr>
        </p:nvCxnSpPr>
        <p:spPr>
          <a:xfrm>
            <a:off x="1822416" y="3038877"/>
            <a:ext cx="0" cy="432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sp>
        <p:nvSpPr>
          <p:cNvPr id="33" name="椭圆 32"/>
          <p:cNvSpPr/>
          <p:nvPr>
            <p:custDataLst>
              <p:tags r:id="rId20"/>
            </p:custDataLst>
          </p:nvPr>
        </p:nvSpPr>
        <p:spPr>
          <a:xfrm>
            <a:off x="1746223" y="3505991"/>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sp>
        <p:nvSpPr>
          <p:cNvPr id="34" name="椭圆 33"/>
          <p:cNvSpPr/>
          <p:nvPr>
            <p:custDataLst>
              <p:tags r:id="rId21"/>
            </p:custDataLst>
          </p:nvPr>
        </p:nvSpPr>
        <p:spPr>
          <a:xfrm>
            <a:off x="3458081" y="3516519"/>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sp>
        <p:nvSpPr>
          <p:cNvPr id="35" name="椭圆 34"/>
          <p:cNvSpPr/>
          <p:nvPr>
            <p:custDataLst>
              <p:tags r:id="rId22"/>
            </p:custDataLst>
          </p:nvPr>
        </p:nvSpPr>
        <p:spPr>
          <a:xfrm>
            <a:off x="5148270" y="3515538"/>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sp>
        <p:nvSpPr>
          <p:cNvPr id="36" name="椭圆 35"/>
          <p:cNvSpPr/>
          <p:nvPr>
            <p:custDataLst>
              <p:tags r:id="rId23"/>
            </p:custDataLst>
          </p:nvPr>
        </p:nvSpPr>
        <p:spPr>
          <a:xfrm>
            <a:off x="6878682" y="3506099"/>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sp>
        <p:nvSpPr>
          <p:cNvPr id="37" name="椭圆 36"/>
          <p:cNvSpPr/>
          <p:nvPr>
            <p:custDataLst>
              <p:tags r:id="rId24"/>
            </p:custDataLst>
          </p:nvPr>
        </p:nvSpPr>
        <p:spPr>
          <a:xfrm>
            <a:off x="8569938" y="3512879"/>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sp>
        <p:nvSpPr>
          <p:cNvPr id="38" name="椭圆 37"/>
          <p:cNvSpPr/>
          <p:nvPr>
            <p:custDataLst>
              <p:tags r:id="rId25"/>
            </p:custDataLst>
          </p:nvPr>
        </p:nvSpPr>
        <p:spPr>
          <a:xfrm>
            <a:off x="10298523" y="3502258"/>
            <a:ext cx="165600" cy="165600"/>
          </a:xfrm>
          <a:prstGeom prst="ellipse">
            <a:avLst/>
          </a:prstGeom>
          <a:solidFill>
            <a:sysClr val="window" lastClr="FFFFFF"/>
          </a:solidFill>
          <a:ln>
            <a:solidFill>
              <a:srgbClr val="3A3838">
                <a:lumMod val="40000"/>
                <a:lumOff val="60000"/>
              </a:srgbClr>
            </a:solidFill>
          </a:ln>
        </p:spPr>
        <p:style>
          <a:lnRef idx="2">
            <a:srgbClr val="297FB8">
              <a:shade val="50000"/>
            </a:srgbClr>
          </a:lnRef>
          <a:fillRef idx="1">
            <a:srgbClr val="297FB8"/>
          </a:fillRef>
          <a:effectRef idx="0">
            <a:srgbClr val="297FB8"/>
          </a:effectRef>
          <a:fontRef idx="minor">
            <a:sysClr val="window" lastClr="FFFFFF"/>
          </a:fontRef>
        </p:style>
        <p:txBody>
          <a:bodyPr rtlCol="0" anchor="ctr"/>
          <a:lstStyle/>
          <a:p>
            <a:pPr algn="ctr"/>
            <a:endParaRPr lang="zh-CN" altLang="en-US"/>
          </a:p>
        </p:txBody>
      </p:sp>
      <p:cxnSp>
        <p:nvCxnSpPr>
          <p:cNvPr id="3" name="直接连接符 2"/>
          <p:cNvCxnSpPr/>
          <p:nvPr>
            <p:custDataLst>
              <p:tags r:id="rId26"/>
            </p:custDataLst>
          </p:nvPr>
        </p:nvCxnSpPr>
        <p:spPr>
          <a:xfrm>
            <a:off x="5231859" y="3021465"/>
            <a:ext cx="0" cy="432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cxnSp>
        <p:nvCxnSpPr>
          <p:cNvPr id="4" name="直接连接符 3"/>
          <p:cNvCxnSpPr/>
          <p:nvPr>
            <p:custDataLst>
              <p:tags r:id="rId27"/>
            </p:custDataLst>
          </p:nvPr>
        </p:nvCxnSpPr>
        <p:spPr>
          <a:xfrm>
            <a:off x="8656289" y="3028730"/>
            <a:ext cx="0" cy="432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cxnSp>
        <p:nvCxnSpPr>
          <p:cNvPr id="41" name="直接连接符 40"/>
          <p:cNvCxnSpPr/>
          <p:nvPr>
            <p:custDataLst>
              <p:tags r:id="rId28"/>
            </p:custDataLst>
          </p:nvPr>
        </p:nvCxnSpPr>
        <p:spPr>
          <a:xfrm>
            <a:off x="3533237" y="3725155"/>
            <a:ext cx="0" cy="432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cxnSp>
        <p:nvCxnSpPr>
          <p:cNvPr id="42" name="直接连接符 41"/>
          <p:cNvCxnSpPr/>
          <p:nvPr>
            <p:custDataLst>
              <p:tags r:id="rId29"/>
            </p:custDataLst>
          </p:nvPr>
        </p:nvCxnSpPr>
        <p:spPr>
          <a:xfrm>
            <a:off x="6962891" y="3738541"/>
            <a:ext cx="0" cy="432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cxnSp>
        <p:nvCxnSpPr>
          <p:cNvPr id="7" name="直接连接符 6"/>
          <p:cNvCxnSpPr/>
          <p:nvPr>
            <p:custDataLst>
              <p:tags r:id="rId30"/>
            </p:custDataLst>
          </p:nvPr>
        </p:nvCxnSpPr>
        <p:spPr>
          <a:xfrm>
            <a:off x="10379456" y="3694128"/>
            <a:ext cx="0" cy="360000"/>
          </a:xfrm>
          <a:prstGeom prst="line">
            <a:avLst/>
          </a:prstGeom>
          <a:ln w="9525">
            <a:solidFill>
              <a:srgbClr val="3A3838">
                <a:lumMod val="40000"/>
                <a:lumOff val="60000"/>
              </a:srgbClr>
            </a:solidFill>
            <a:prstDash val="dash"/>
          </a:ln>
        </p:spPr>
        <p:style>
          <a:lnRef idx="1">
            <a:srgbClr val="297FB8"/>
          </a:lnRef>
          <a:fillRef idx="0">
            <a:srgbClr val="297FB8"/>
          </a:fillRef>
          <a:effectRef idx="0">
            <a:srgbClr val="297FB8"/>
          </a:effectRef>
          <a:fontRef idx="minor">
            <a:sysClr val="windowText" lastClr="000000"/>
          </a:fontRef>
        </p:style>
      </p:cxnSp>
      <p:sp>
        <p:nvSpPr>
          <p:cNvPr id="44" name="文本框 43"/>
          <p:cNvSpPr txBox="1"/>
          <p:nvPr>
            <p:custDataLst>
              <p:tags r:id="rId31"/>
            </p:custDataLst>
          </p:nvPr>
        </p:nvSpPr>
        <p:spPr>
          <a:xfrm>
            <a:off x="884555" y="3823430"/>
            <a:ext cx="1894304" cy="801732"/>
          </a:xfrm>
          <a:prstGeom prst="rect">
            <a:avLst/>
          </a:prstGeom>
          <a:noFill/>
        </p:spPr>
        <p:txBody>
          <a:bodyPr wrap="square" rtlCol="0">
            <a:normAutofit/>
          </a:bodyPr>
          <a:lstStyle/>
          <a:p>
            <a:pPr marL="0" lvl="0" indent="0" algn="ctr">
              <a:lnSpc>
                <a:spcPct val="100000"/>
              </a:lnSpc>
              <a:spcBef>
                <a:spcPts val="0"/>
              </a:spcBef>
              <a:spcAft>
                <a:spcPts val="0"/>
              </a:spcAft>
              <a:buSzPct val="100000"/>
            </a:pPr>
            <a:r>
              <a:rPr lang="zh-CN" altLang="en-US" sz="2400" b="1" dirty="0">
                <a:solidFill>
                  <a:srgbClr val="E7E6E6">
                    <a:lumMod val="50000"/>
                  </a:srgbClr>
                </a:solidFill>
              </a:rPr>
              <a:t>问题设定</a:t>
            </a:r>
            <a:endParaRPr lang="zh-CN" altLang="en-US" sz="2400" b="1" dirty="0">
              <a:solidFill>
                <a:srgbClr val="E7E6E6">
                  <a:lumMod val="50000"/>
                </a:srgbClr>
              </a:solidFill>
            </a:endParaRPr>
          </a:p>
        </p:txBody>
      </p:sp>
      <p:sp>
        <p:nvSpPr>
          <p:cNvPr id="45" name="文本框 44"/>
          <p:cNvSpPr txBox="1"/>
          <p:nvPr>
            <p:custDataLst>
              <p:tags r:id="rId32"/>
            </p:custDataLst>
          </p:nvPr>
        </p:nvSpPr>
        <p:spPr>
          <a:xfrm>
            <a:off x="2108645" y="5568050"/>
            <a:ext cx="7886700" cy="360945"/>
          </a:xfrm>
          <a:prstGeom prst="rect">
            <a:avLst/>
          </a:prstGeom>
        </p:spPr>
        <p:txBody>
          <a:bodyPr vert="horz" wrap="square" lIns="91440" tIns="45720" rIns="91440" bIns="45720" rtlCol="0">
            <a:noAutofit/>
          </a:bodyPr>
          <a:lstStyle>
            <a:lvl1pPr marL="171450" indent="-171450" defTabSz="685800">
              <a:lnSpc>
                <a:spcPct val="90000"/>
              </a:lnSpc>
              <a:spcBef>
                <a:spcPts val="750"/>
              </a:spcBef>
              <a:buFont typeface="Arial" panose="020B0604020202020204" pitchFamily="34" charset="0"/>
              <a:buChar char="•"/>
              <a:defRPr sz="2100"/>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lgn="ctr">
              <a:lnSpc>
                <a:spcPct val="90000"/>
              </a:lnSpc>
              <a:spcBef>
                <a:spcPts val="750"/>
              </a:spcBef>
              <a:spcAft>
                <a:spcPts val="0"/>
              </a:spcAft>
              <a:buSzPct val="100000"/>
              <a:buNone/>
            </a:pPr>
            <a:r>
              <a:rPr lang="zh-CN" altLang="en-US" sz="3600" b="1" dirty="0">
                <a:solidFill>
                  <a:srgbClr val="E7E6E6">
                    <a:lumMod val="50000"/>
                  </a:srgbClr>
                </a:solidFill>
                <a:sym typeface="+mn-ea"/>
              </a:rPr>
              <a:t>人类学习的步骤</a:t>
            </a:r>
            <a:endParaRPr lang="zh-CN" altLang="en-US" sz="3600" b="1" dirty="0">
              <a:solidFill>
                <a:srgbClr val="E7E6E6">
                  <a:lumMod val="50000"/>
                </a:srgbClr>
              </a:solidFill>
              <a:sym typeface="+mn-ea"/>
            </a:endParaRPr>
          </a:p>
        </p:txBody>
      </p:sp>
      <p:sp>
        <p:nvSpPr>
          <p:cNvPr id="39" name="Text Box 18"/>
          <p:cNvSpPr txBox="1">
            <a:spLocks noChangeArrowheads="1"/>
          </p:cNvSpPr>
          <p:nvPr/>
        </p:nvSpPr>
        <p:spPr bwMode="gray">
          <a:xfrm>
            <a:off x="1121410" y="733425"/>
            <a:ext cx="610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挖掘与机器学习的过程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图示 7"/>
          <p:cNvGraphicFramePr/>
          <p:nvPr/>
        </p:nvGraphicFramePr>
        <p:xfrm>
          <a:off x="822325" y="1489075"/>
          <a:ext cx="10547350" cy="46355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18"/>
          <p:cNvSpPr txBox="1">
            <a:spLocks noChangeArrowheads="1"/>
          </p:cNvSpPr>
          <p:nvPr/>
        </p:nvSpPr>
        <p:spPr bwMode="gray">
          <a:xfrm>
            <a:off x="1121410" y="733425"/>
            <a:ext cx="610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挖掘与机器学习的过程</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0" name="平行四边形 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6"/>
            </p:custDataLst>
          </p:nvPr>
        </p:nvSpPr>
        <p:spPr>
          <a:xfrm>
            <a:off x="2108645" y="5568050"/>
            <a:ext cx="7886700" cy="360945"/>
          </a:xfrm>
          <a:prstGeom prst="rect">
            <a:avLst/>
          </a:prstGeom>
        </p:spPr>
        <p:txBody>
          <a:bodyPr vert="horz" wrap="square" lIns="91440" tIns="45720" rIns="91440" bIns="45720" rtlCol="0">
            <a:noAutofit/>
          </a:bodyPr>
          <a:lstStyle>
            <a:lvl1pPr marL="171450" indent="-171450" defTabSz="685800">
              <a:lnSpc>
                <a:spcPct val="90000"/>
              </a:lnSpc>
              <a:spcBef>
                <a:spcPts val="750"/>
              </a:spcBef>
              <a:buFont typeface="Arial" panose="020B0604020202020204" pitchFamily="34" charset="0"/>
              <a:buChar char="•"/>
              <a:defRPr sz="2100"/>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lgn="ctr">
              <a:lnSpc>
                <a:spcPct val="90000"/>
              </a:lnSpc>
              <a:spcBef>
                <a:spcPts val="750"/>
              </a:spcBef>
              <a:spcAft>
                <a:spcPts val="0"/>
              </a:spcAft>
              <a:buSzPct val="100000"/>
              <a:buNone/>
            </a:pPr>
            <a:r>
              <a:rPr lang="zh-CN" altLang="en-US" sz="3600" b="1" dirty="0">
                <a:solidFill>
                  <a:srgbClr val="E7E6E6">
                    <a:lumMod val="50000"/>
                  </a:srgbClr>
                </a:solidFill>
                <a:sym typeface="+mn-ea"/>
              </a:rPr>
              <a:t>机器学习的步骤</a:t>
            </a:r>
            <a:endParaRPr lang="zh-CN" altLang="en-US" sz="3600" b="1" dirty="0">
              <a:solidFill>
                <a:srgbClr val="E7E6E6">
                  <a:lumMod val="50000"/>
                </a:srgb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70355"/>
            <a:ext cx="9024620" cy="2461260"/>
          </a:xfrm>
          <a:prstGeom prst="rect">
            <a:avLst/>
          </a:prstGeom>
          <a:noFill/>
        </p:spPr>
        <p:txBody>
          <a:bodyPr wrap="square" rtlCol="0">
            <a:spAutoFit/>
          </a:bodyPr>
          <a:lstStyle/>
          <a:p>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传统的程序模型与机器学习模型</a:t>
            </a:r>
            <a:endPar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a:latin typeface="微软雅黑" panose="020B0503020204020204" charset="-122"/>
                <a:ea typeface="微软雅黑" panose="020B0503020204020204" charset="-122"/>
              </a:rPr>
              <a:t>思考传统的程序模型的不足</a:t>
            </a:r>
            <a:endParaRPr lang="zh-CN" altLang="en-US" sz="280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2800">
                <a:latin typeface="微软雅黑" panose="020B0503020204020204" charset="-122"/>
                <a:ea typeface="微软雅黑" panose="020B0503020204020204" charset="-122"/>
                <a:sym typeface="+mn-ea"/>
              </a:rPr>
              <a:t>传统计算机程序模型：</a:t>
            </a:r>
            <a:endParaRPr lang="zh-CN" altLang="en-US" sz="280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endParaRPr lang="zh-CN" altLang="en-US" sz="280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253490" y="3338830"/>
            <a:ext cx="9646285" cy="2463800"/>
          </a:xfrm>
          <a:prstGeom prst="rect">
            <a:avLst/>
          </a:prstGeom>
        </p:spPr>
      </p:pic>
      <p:sp>
        <p:nvSpPr>
          <p:cNvPr id="9" name="Text Box 18"/>
          <p:cNvSpPr txBox="1">
            <a:spLocks noChangeArrowheads="1"/>
          </p:cNvSpPr>
          <p:nvPr/>
        </p:nvSpPr>
        <p:spPr bwMode="gray">
          <a:xfrm>
            <a:off x="1121410" y="733425"/>
            <a:ext cx="610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机器学习与传统程序的差异</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0" name="平行四边形 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85410" y="2880995"/>
            <a:ext cx="1781810" cy="368300"/>
          </a:xfrm>
          <a:prstGeom prst="rect">
            <a:avLst/>
          </a:prstGeom>
          <a:noFill/>
        </p:spPr>
        <p:txBody>
          <a:bodyPr wrap="none" rtlCol="0" anchor="t">
            <a:spAutoFit/>
          </a:bodyPr>
          <a:p>
            <a:r>
              <a:rPr lang="zh-CN" altLang="en-US" dirty="0">
                <a:effectLst/>
                <a:sym typeface="+mn-ea"/>
              </a:rPr>
              <a:t>规则</a:t>
            </a:r>
            <a:r>
              <a:rPr lang="en-US" altLang="zh-CN" dirty="0">
                <a:effectLst/>
                <a:sym typeface="+mn-ea"/>
              </a:rPr>
              <a:t>+</a:t>
            </a:r>
            <a:r>
              <a:rPr lang="zh-CN" altLang="en-US" dirty="0">
                <a:effectLst/>
                <a:sym typeface="+mn-ea"/>
              </a:rPr>
              <a:t>数据</a:t>
            </a:r>
            <a:r>
              <a:rPr lang="en-US" altLang="zh-CN" dirty="0">
                <a:effectLst/>
                <a:sym typeface="+mn-ea"/>
              </a:rPr>
              <a:t>=</a:t>
            </a:r>
            <a:r>
              <a:rPr lang="zh-CN" altLang="en-US" dirty="0">
                <a:effectLst/>
                <a:sym typeface="+mn-ea"/>
              </a:rPr>
              <a:t>输出</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5290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3.2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机器学习与传统程序的差异</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590675" y="3117850"/>
            <a:ext cx="8531225" cy="2515870"/>
          </a:xfrm>
          <a:prstGeom prst="rect">
            <a:avLst/>
          </a:prstGeom>
        </p:spPr>
      </p:pic>
      <p:sp>
        <p:nvSpPr>
          <p:cNvPr id="4" name="文本框 3"/>
          <p:cNvSpPr txBox="1"/>
          <p:nvPr/>
        </p:nvSpPr>
        <p:spPr>
          <a:xfrm>
            <a:off x="1011555" y="1570355"/>
            <a:ext cx="9024620" cy="1168400"/>
          </a:xfrm>
          <a:prstGeom prst="rect">
            <a:avLst/>
          </a:prstGeom>
          <a:noFill/>
        </p:spPr>
        <p:txBody>
          <a:bodyPr wrap="square" rtlCol="0">
            <a:spAutoFit/>
          </a:bodyPr>
          <a:lstStyle/>
          <a:p>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传统的程序模型与机器学习模型</a:t>
            </a:r>
            <a:endPar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a:latin typeface="微软雅黑" panose="020B0503020204020204" charset="-122"/>
                <a:ea typeface="微软雅黑" panose="020B0503020204020204" charset="-122"/>
              </a:rPr>
              <a:t>机器学习模型：</a:t>
            </a:r>
            <a:endParaRPr lang="zh-CN" altLang="en-US" sz="2800">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20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rPr>
              <a:t>4.1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数据挖掘能做什么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347200" cy="5908040"/>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机器学习</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人工智能棋手alphago先后战胜了两位顶尖围棋高手</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九段李世乭以总比分1：4落败和九段棋手柯洁0：3落败</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AlphaGo Fan</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AlphaGo Lee</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AlphaGo Master </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AlphaGo Zero</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4191" y="3434284"/>
            <a:ext cx="609600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201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数据挖掘能做什么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347200" cy="2610843"/>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机器学习</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solidFill>
                  <a:srgbClr val="000000"/>
                </a:solidFill>
                <a:latin typeface="微软雅黑" panose="020B0503020204020204" charset="-122"/>
                <a:ea typeface="微软雅黑" panose="020B0503020204020204" charset="-122"/>
                <a:cs typeface="微软雅黑" panose="020B0503020204020204" charset="-122"/>
              </a:rPr>
              <a:t>波士顿动力的机器人</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978" y="2704213"/>
            <a:ext cx="5958724" cy="335178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774" y="2608192"/>
            <a:ext cx="5165248" cy="34478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201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数据挖掘能做什么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347200" cy="2610843"/>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机器学习</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solidFill>
                  <a:srgbClr val="000000"/>
                </a:solidFill>
                <a:latin typeface="微软雅黑" panose="020B0503020204020204" charset="-122"/>
                <a:ea typeface="微软雅黑" panose="020B0503020204020204" charset="-122"/>
                <a:cs typeface="微软雅黑" panose="020B0503020204020204" charset="-122"/>
              </a:rPr>
              <a:t>波士顿动力的机器人</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zh-CN" altLang="en-US" sz="28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8210" y="2864981"/>
            <a:ext cx="5032834" cy="2830969"/>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89" y="2712915"/>
            <a:ext cx="5393871" cy="30385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728479" y="2074599"/>
            <a:ext cx="6152381" cy="3514286"/>
          </a:xfrm>
          <a:prstGeom prst="rect">
            <a:avLst/>
          </a:prstGeom>
        </p:spPr>
      </p:pic>
      <p:sp>
        <p:nvSpPr>
          <p:cNvPr id="4" name="矩形 3"/>
          <p:cNvSpPr/>
          <p:nvPr/>
        </p:nvSpPr>
        <p:spPr>
          <a:xfrm>
            <a:off x="6880860" y="1640451"/>
            <a:ext cx="4342310" cy="4893647"/>
          </a:xfrm>
          <a:prstGeom prst="rect">
            <a:avLst/>
          </a:prstGeom>
        </p:spPr>
        <p:txBody>
          <a:bodyPr wrap="square">
            <a:spAutoFit/>
          </a:bodyPr>
          <a:lstStyle/>
          <a:p>
            <a:r>
              <a:rPr lang="en-US" altLang="zh-CN" sz="2400" dirty="0">
                <a:solidFill>
                  <a:srgbClr val="191919"/>
                </a:solidFill>
                <a:latin typeface="PingFang SC"/>
              </a:rPr>
              <a:t>2010</a:t>
            </a:r>
            <a:r>
              <a:rPr lang="zh-CN" altLang="en-US" sz="2400" dirty="0">
                <a:solidFill>
                  <a:srgbClr val="191919"/>
                </a:solidFill>
                <a:latin typeface="PingFang SC"/>
              </a:rPr>
              <a:t>年</a:t>
            </a:r>
            <a:r>
              <a:rPr lang="en-US" altLang="zh-CN" sz="2400" dirty="0">
                <a:solidFill>
                  <a:srgbClr val="191919"/>
                </a:solidFill>
                <a:latin typeface="PingFang SC"/>
              </a:rPr>
              <a:t>10</a:t>
            </a:r>
            <a:r>
              <a:rPr lang="zh-CN" altLang="en-US" sz="2400" dirty="0">
                <a:solidFill>
                  <a:srgbClr val="191919"/>
                </a:solidFill>
                <a:latin typeface="PingFang SC"/>
              </a:rPr>
              <a:t>月</a:t>
            </a:r>
            <a:r>
              <a:rPr lang="en-US" altLang="zh-CN" sz="2400" dirty="0">
                <a:solidFill>
                  <a:srgbClr val="191919"/>
                </a:solidFill>
                <a:latin typeface="PingFang SC"/>
              </a:rPr>
              <a:t>23</a:t>
            </a:r>
            <a:r>
              <a:rPr lang="zh-CN" altLang="en-US" sz="2400" dirty="0">
                <a:solidFill>
                  <a:srgbClr val="191919"/>
                </a:solidFill>
                <a:latin typeface="PingFang SC"/>
              </a:rPr>
              <a:t>日</a:t>
            </a:r>
            <a:r>
              <a:rPr lang="en-US" altLang="zh-CN" sz="2400" dirty="0">
                <a:solidFill>
                  <a:srgbClr val="191919"/>
                </a:solidFill>
                <a:latin typeface="PingFang SC"/>
              </a:rPr>
              <a:t>《</a:t>
            </a:r>
            <a:r>
              <a:rPr lang="zh-CN" altLang="en-US" sz="2400" dirty="0">
                <a:solidFill>
                  <a:srgbClr val="191919"/>
                </a:solidFill>
                <a:latin typeface="PingFang SC"/>
              </a:rPr>
              <a:t>卫报</a:t>
            </a:r>
            <a:r>
              <a:rPr lang="en-US" altLang="zh-CN" sz="2400" dirty="0">
                <a:solidFill>
                  <a:srgbClr val="191919"/>
                </a:solidFill>
                <a:latin typeface="PingFang SC"/>
              </a:rPr>
              <a:t>》</a:t>
            </a:r>
            <a:r>
              <a:rPr lang="zh-CN" altLang="en-US" sz="2400" dirty="0">
                <a:solidFill>
                  <a:srgbClr val="191919"/>
                </a:solidFill>
                <a:latin typeface="PingFang SC"/>
              </a:rPr>
              <a:t>利用维基解密的数据做了一篇“数据新闻”。将伊拉克战争中所有的人员伤亡情况均标注于地图之上。地图上一个红点便代表一次死伤事件，鼠标点击红点后弹出的窗口则有详细的说明：伤亡人数、时间，造成伤亡的具体原因。密布的红点多达</a:t>
            </a:r>
            <a:r>
              <a:rPr lang="en-US" altLang="zh-CN" sz="2400" dirty="0">
                <a:solidFill>
                  <a:srgbClr val="191919"/>
                </a:solidFill>
                <a:latin typeface="PingFang SC"/>
              </a:rPr>
              <a:t>39</a:t>
            </a:r>
            <a:r>
              <a:rPr lang="zh-CN" altLang="en-US" sz="2400" dirty="0">
                <a:solidFill>
                  <a:srgbClr val="191919"/>
                </a:solidFill>
                <a:latin typeface="PingFang SC"/>
              </a:rPr>
              <a:t>万，显得格外触目惊心。一经刊出立即引起朝野震动，推动英国最终做出撤出驻伊拉克军队的决定。</a:t>
            </a:r>
            <a:endParaRPr lang="zh-CN" altLang="en-US" sz="2400" dirty="0"/>
          </a:p>
        </p:txBody>
      </p:sp>
      <p:sp>
        <p:nvSpPr>
          <p:cNvPr id="5" name="矩形 4"/>
          <p:cNvSpPr/>
          <p:nvPr/>
        </p:nvSpPr>
        <p:spPr>
          <a:xfrm>
            <a:off x="949325" y="1269115"/>
            <a:ext cx="2698175" cy="662554"/>
          </a:xfrm>
          <a:prstGeom prst="rect">
            <a:avLst/>
          </a:prstGeom>
        </p:spPr>
        <p:txBody>
          <a:bodyPr wrap="none">
            <a:spAutoFit/>
          </a:bodyPr>
          <a:lstStyle/>
          <a:p>
            <a:pPr>
              <a:lnSpc>
                <a:spcPct val="150000"/>
              </a:lnSpc>
            </a:pPr>
            <a:r>
              <a:rPr lang="zh-CN"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数据挖掘的价值</a:t>
            </a:r>
            <a:endParaRPr lang="zh-CN" altLang="zh-CN" sz="2800" b="1"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数据在爆炸式增长（每分钟</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555" y="1440180"/>
            <a:ext cx="5859164" cy="4875298"/>
          </a:xfrm>
          <a:prstGeom prst="rect">
            <a:avLst/>
          </a:prstGeom>
        </p:spPr>
      </p:pic>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1571" y="608728"/>
            <a:ext cx="5220429" cy="62492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373824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数据挖掘的价值</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沃尔玛基于每个月亿万</a:t>
            </a:r>
            <a:r>
              <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rPr>
              <a:t>的网络购物数据，并结合社交网络上有关产品的评分，开发机器学习语义搜索引擎北极星，方便浏览，在线购物者因此增加</a:t>
            </a:r>
            <a:r>
              <a:rPr lang="en-US"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10%-15%</a:t>
            </a:r>
            <a:r>
              <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rPr>
              <a:t>，增加销售十多亿美元</a:t>
            </a:r>
            <a:endPar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lang="zh-CN" altLang="en-US"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6175" y="3974279"/>
            <a:ext cx="3810000" cy="25971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8167370" cy="373824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数据挖掘的价值</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农夫山泉用大数据卖矿泉水</a:t>
            </a: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在强大的数据分析能力做支持后，农夫山泉近年以</a:t>
            </a:r>
            <a:r>
              <a:rPr lang="en-US" altLang="zh-CN" sz="2800" dirty="0">
                <a:latin typeface="微软雅黑" panose="020B0503020204020204" charset="-122"/>
                <a:ea typeface="微软雅黑" panose="020B0503020204020204" charset="-122"/>
                <a:sym typeface="+mn-ea"/>
              </a:rPr>
              <a:t>30%-40%</a:t>
            </a:r>
            <a:r>
              <a:rPr lang="zh-CN" altLang="en-US" sz="2800" dirty="0">
                <a:latin typeface="微软雅黑" panose="020B0503020204020204" charset="-122"/>
                <a:ea typeface="微软雅黑" panose="020B0503020204020204" charset="-122"/>
                <a:sym typeface="+mn-ea"/>
              </a:rPr>
              <a:t>的年增长率，在饮用水方面快速超越了原先的三甲：娃哈哈、乐百氏和可口可乐。</a:t>
            </a:r>
            <a:endPar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lang="zh-CN" altLang="en-US" dirty="0">
              <a:latin typeface="微软雅黑" panose="020B0503020204020204" charset="-122"/>
              <a:ea typeface="微软雅黑" panose="020B0503020204020204"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2885" y="471805"/>
            <a:ext cx="1967230" cy="617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4" y="1360805"/>
            <a:ext cx="9656443" cy="492315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数据挖掘的价值</a:t>
            </a:r>
            <a:endParaRPr lang="en-US"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r>
              <a:rPr lang="zh-CN" altLang="en-US" sz="3200" b="1" dirty="0"/>
              <a:t>红楼梦归属</a:t>
            </a:r>
            <a:endParaRPr lang="zh-CN" altLang="en-US" sz="3200" b="1" dirty="0"/>
          </a:p>
          <a:p>
            <a:r>
              <a:rPr lang="zh-CN" altLang="en-US" sz="2400" dirty="0"/>
              <a:t>这是非常著名的一个争论，悬而未决。对于红楼梦的作者，通常认为前</a:t>
            </a:r>
            <a:r>
              <a:rPr lang="en-US" altLang="zh-CN" sz="2400" dirty="0"/>
              <a:t>80</a:t>
            </a:r>
            <a:r>
              <a:rPr lang="zh-CN" altLang="en-US" sz="2400" dirty="0"/>
              <a:t>回合是曹雪芹所著，后四十回合为高鹗所写。其实主要问题，就是想确定，前</a:t>
            </a:r>
            <a:r>
              <a:rPr lang="en-US" altLang="zh-CN" sz="2400" dirty="0"/>
              <a:t>80</a:t>
            </a:r>
            <a:r>
              <a:rPr lang="zh-CN" altLang="en-US" sz="2400" dirty="0"/>
              <a:t>回合和后</a:t>
            </a:r>
            <a:r>
              <a:rPr lang="en-US" altLang="zh-CN" sz="2400" dirty="0"/>
              <a:t>40</a:t>
            </a:r>
            <a:r>
              <a:rPr lang="zh-CN" altLang="en-US" sz="2400" dirty="0"/>
              <a:t>回合是否在遣词造句方面存在显著差异。</a:t>
            </a:r>
            <a:endParaRPr lang="zh-CN" altLang="en-US" sz="2400" dirty="0"/>
          </a:p>
          <a:p>
            <a:r>
              <a:rPr lang="zh-CN" altLang="en-US" sz="2400" dirty="0"/>
              <a:t>这事让一群统计学家比较兴奋了。有些学者通过统计名词、动词、形容词、副词、虚词出现的频次，以及不同词性之间的相关系做判断。有些学者通过虚词（例如之、其、或、亦、了、的、不、把、别、好），判断前后文风的差异。有些学者通过场景（花卉、树木、饮食、医药与诗词）频次的差异，来做统计判断。总而言之，主要通过一些指标量化，然后比较指标之间是否存在显著差异，藉此进行写作风格的判断。</a:t>
            </a:r>
            <a:endParaRPr lang="zh-CN" altLang="en-US" sz="2400" dirty="0"/>
          </a:p>
          <a:p>
            <a:r>
              <a:rPr lang="zh-CN" altLang="en-US" sz="2400" dirty="0"/>
              <a:t>https://zhuanlan.zhihu.com/p/40555314</a:t>
            </a:r>
            <a:endParaRPr lang="zh-CN" altLang="en-US" dirty="0">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332295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例子</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垃圾电子邮件的分类</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a:lnSpc>
                <a:spcPct val="150000"/>
              </a:lnSpc>
              <a:buFont typeface="Wingdings" panose="05000000000000000000" pitchFamily="2" charset="2"/>
              <a:buNone/>
            </a:pPr>
            <a:endParaRPr lang="en-US"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endParaRPr lang="en-US"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solidFill>
                  <a:srgbClr val="000000"/>
                </a:solidFill>
                <a:latin typeface="微软雅黑" panose="020B0503020204020204" charset="-122"/>
                <a:ea typeface="微软雅黑" panose="020B0503020204020204" charset="-122"/>
                <a:cs typeface="微软雅黑" panose="020B0503020204020204" charset="-122"/>
                <a:sym typeface="+mn-ea"/>
              </a:rPr>
              <a:t>朴素贝叶斯</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pic>
        <p:nvPicPr>
          <p:cNvPr id="3074" name="Picture 2" descr="http://attachbak.dataguru.cn/attachments/portal/201510/16/112529mxx3yxy5pxxpqpyx.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1073" y="1584105"/>
            <a:ext cx="4762500" cy="3457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203009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例子</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股价走势预测</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思考：你是如何进行价格预测的呢？</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1"/>
          <a:stretch>
            <a:fillRect/>
          </a:stretch>
        </p:blipFill>
        <p:spPr>
          <a:xfrm>
            <a:off x="7009130" y="1624965"/>
            <a:ext cx="4445635" cy="27482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9024620" cy="203009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例子</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客户群体的划分，大数据杀熟</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思考：你是如何进行区别对待的呢？</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pic>
        <p:nvPicPr>
          <p:cNvPr id="4098" name="Picture 2" descr="http://attachbak.dataguru.cn/attachments/portal/201510/16/112529woa4d740pdtyroxi.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0213" y="3390764"/>
            <a:ext cx="5629275" cy="3086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4.1 </a:t>
            </a:r>
            <a:r>
              <a:rPr lang="en-US" altLang="zh-CN" sz="2400" b="1" dirty="0" err="1">
                <a:solidFill>
                  <a:schemeClr val="tx1">
                    <a:lumMod val="65000"/>
                    <a:lumOff val="35000"/>
                  </a:schemeClr>
                </a:solidFill>
                <a:latin typeface="微软雅黑" panose="020B0503020204020204" charset="-122"/>
                <a:ea typeface="微软雅黑" panose="020B0503020204020204" charset="-122"/>
                <a:sym typeface="+mn-ea"/>
              </a:rPr>
              <a:t>数据挖掘</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能做什么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360805"/>
            <a:ext cx="2979420" cy="2676525"/>
          </a:xfrm>
          <a:prstGeom prst="rect">
            <a:avLst/>
          </a:prstGeom>
          <a:noFill/>
        </p:spPr>
        <p:txBody>
          <a:bodyPr wrap="square" rtlCol="0">
            <a:spAutoFit/>
          </a:bodyPr>
          <a:lstStyle/>
          <a:p>
            <a:pPr>
              <a:lnSpc>
                <a:spcPct val="150000"/>
              </a:lnSpc>
            </a:pPr>
            <a:r>
              <a:rPr 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例子</a:t>
            </a:r>
            <a:endParaRPr lang="zh-CN" sz="2800" b="1" dirty="0">
              <a:solidFill>
                <a:srgbClr val="C00000"/>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推荐商品，</a:t>
            </a:r>
            <a:r>
              <a:rPr lang="en-US"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JD</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50000"/>
              </a:lnSpc>
              <a:buFont typeface="Wingdings" panose="05000000000000000000" pitchFamily="2" charset="2"/>
              <a:buChar char="n"/>
            </a:pPr>
            <a:r>
              <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rPr>
              <a:t>思考：你有过销售经验吗？</a:t>
            </a:r>
            <a:endParaRPr lang="zh-CN" altLang="zh-CN" sz="2800"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1247" y="1213756"/>
            <a:ext cx="7620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22324" y="1427232"/>
            <a:ext cx="10310493" cy="3108543"/>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对于分类算法，评价指标主要有：</a:t>
            </a:r>
            <a:endParaRPr lang="en-US" altLang="zh-CN" sz="2800" dirty="0">
              <a:latin typeface="微软雅黑" panose="020B0503020204020204" charset="-122"/>
              <a:ea typeface="微软雅黑" panose="020B0503020204020204" charset="-122"/>
              <a:sym typeface="+mn-ea"/>
            </a:endParaRPr>
          </a:p>
          <a:p>
            <a:r>
              <a:rPr lang="en-US" altLang="zh-CN" sz="2800" dirty="0">
                <a:latin typeface="微软雅黑" panose="020B0503020204020204" charset="-122"/>
                <a:ea typeface="微软雅黑" panose="020B0503020204020204" charset="-122"/>
                <a:sym typeface="+mn-ea"/>
              </a:rPr>
              <a:t>accuracy</a:t>
            </a:r>
            <a:r>
              <a:rPr lang="zh-CN" altLang="en-US" sz="2800" dirty="0">
                <a:latin typeface="微软雅黑" panose="020B0503020204020204" charset="-122"/>
                <a:ea typeface="微软雅黑" panose="020B0503020204020204" charset="-122"/>
                <a:sym typeface="+mn-ea"/>
              </a:rPr>
              <a:t>， </a:t>
            </a:r>
            <a:r>
              <a:rPr lang="en-US" altLang="zh-CN" sz="2800" dirty="0">
                <a:latin typeface="微软雅黑" panose="020B0503020204020204" charset="-122"/>
                <a:ea typeface="微软雅黑" panose="020B0503020204020204" charset="-122"/>
                <a:sym typeface="+mn-ea"/>
              </a:rPr>
              <a:t>precision</a:t>
            </a:r>
            <a:r>
              <a:rPr lang="zh-CN" altLang="en-US" sz="2800" dirty="0">
                <a:latin typeface="微软雅黑" panose="020B0503020204020204" charset="-122"/>
                <a:ea typeface="微软雅黑" panose="020B0503020204020204" charset="-122"/>
                <a:sym typeface="+mn-ea"/>
              </a:rPr>
              <a:t>，</a:t>
            </a:r>
            <a:r>
              <a:rPr lang="en-US" altLang="zh-CN" sz="2800" dirty="0">
                <a:latin typeface="微软雅黑" panose="020B0503020204020204" charset="-122"/>
                <a:ea typeface="微软雅黑" panose="020B0503020204020204" charset="-122"/>
                <a:sym typeface="+mn-ea"/>
              </a:rPr>
              <a:t>recall</a:t>
            </a:r>
            <a:r>
              <a:rPr lang="zh-CN" altLang="en-US" sz="2800" dirty="0">
                <a:latin typeface="微软雅黑" panose="020B0503020204020204" charset="-122"/>
                <a:ea typeface="微软雅黑" panose="020B0503020204020204" charset="-122"/>
                <a:sym typeface="+mn-ea"/>
              </a:rPr>
              <a:t>，</a:t>
            </a:r>
            <a:r>
              <a:rPr lang="en-US" altLang="zh-CN" sz="2800" dirty="0">
                <a:latin typeface="微软雅黑" panose="020B0503020204020204" charset="-122"/>
                <a:ea typeface="微软雅黑" panose="020B0503020204020204" charset="-122"/>
                <a:sym typeface="+mn-ea"/>
              </a:rPr>
              <a:t>F1-score</a:t>
            </a:r>
            <a:r>
              <a:rPr lang="zh-CN" altLang="en-US" sz="2800" dirty="0">
                <a:latin typeface="微软雅黑" panose="020B0503020204020204" charset="-122"/>
                <a:ea typeface="微软雅黑" panose="020B0503020204020204" charset="-122"/>
                <a:sym typeface="+mn-ea"/>
              </a:rPr>
              <a:t>，</a:t>
            </a:r>
            <a:r>
              <a:rPr lang="en-US" altLang="zh-CN" sz="2800" dirty="0" err="1">
                <a:latin typeface="微软雅黑" panose="020B0503020204020204" charset="-122"/>
                <a:ea typeface="微软雅黑" panose="020B0503020204020204" charset="-122"/>
                <a:sym typeface="+mn-ea"/>
              </a:rPr>
              <a:t>pr</a:t>
            </a:r>
            <a:r>
              <a:rPr lang="zh-CN" altLang="en-US" sz="2800" dirty="0">
                <a:latin typeface="微软雅黑" panose="020B0503020204020204" charset="-122"/>
                <a:ea typeface="微软雅黑" panose="020B0503020204020204" charset="-122"/>
                <a:sym typeface="+mn-ea"/>
              </a:rPr>
              <a:t>曲线，</a:t>
            </a:r>
            <a:r>
              <a:rPr lang="en-US" altLang="zh-CN" sz="2800" dirty="0">
                <a:latin typeface="微软雅黑" panose="020B0503020204020204" charset="-122"/>
                <a:ea typeface="微软雅黑" panose="020B0503020204020204" charset="-122"/>
                <a:sym typeface="+mn-ea"/>
              </a:rPr>
              <a:t>ROC-AUC</a:t>
            </a:r>
            <a:r>
              <a:rPr lang="zh-CN" altLang="en-US" sz="2800" dirty="0">
                <a:latin typeface="微软雅黑" panose="020B0503020204020204" charset="-122"/>
                <a:ea typeface="微软雅黑" panose="020B0503020204020204" charset="-122"/>
                <a:sym typeface="+mn-ea"/>
              </a:rPr>
              <a:t>曲线，</a:t>
            </a:r>
            <a:r>
              <a:rPr lang="en-US" altLang="zh-CN" sz="2800" dirty="0" err="1">
                <a:latin typeface="微软雅黑" panose="020B0503020204020204" charset="-122"/>
                <a:ea typeface="微软雅黑" panose="020B0503020204020204" charset="-122"/>
                <a:sym typeface="+mn-ea"/>
              </a:rPr>
              <a:t>gini</a:t>
            </a:r>
            <a:r>
              <a:rPr lang="zh-CN" altLang="en-US" sz="2800" dirty="0">
                <a:latin typeface="微软雅黑" panose="020B0503020204020204" charset="-122"/>
                <a:ea typeface="微软雅黑" panose="020B0503020204020204" charset="-122"/>
                <a:sym typeface="+mn-ea"/>
              </a:rPr>
              <a:t>系数</a:t>
            </a:r>
            <a:endParaRPr lang="en-US" altLang="zh-CN" sz="2800" dirty="0">
              <a:latin typeface="微软雅黑" panose="020B0503020204020204" charset="-122"/>
              <a:ea typeface="微软雅黑" panose="020B0503020204020204" charset="-122"/>
              <a:sym typeface="+mn-ea"/>
            </a:endParaRPr>
          </a:p>
          <a:p>
            <a:endParaRPr lang="en-US" altLang="zh-CN" sz="2800" dirty="0">
              <a:latin typeface="微软雅黑" panose="020B0503020204020204" charset="-122"/>
              <a:ea typeface="微软雅黑" panose="020B0503020204020204" charset="-122"/>
              <a:sym typeface="+mn-ea"/>
            </a:endParaRPr>
          </a:p>
          <a:p>
            <a:endParaRPr lang="en-US" altLang="zh-CN" sz="2800" dirty="0">
              <a:latin typeface="微软雅黑" panose="020B0503020204020204" charset="-122"/>
              <a:ea typeface="微软雅黑" panose="020B0503020204020204" charset="-122"/>
              <a:sym typeface="+mn-ea"/>
            </a:endParaRPr>
          </a:p>
          <a:p>
            <a:pPr marL="457200" indent="-457200">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对于回归分析，评价指标主要有：</a:t>
            </a:r>
            <a:endParaRPr lang="en-US" altLang="zh-CN" sz="2800" dirty="0">
              <a:latin typeface="微软雅黑" panose="020B0503020204020204" charset="-122"/>
              <a:ea typeface="微软雅黑" panose="020B0503020204020204" charset="-122"/>
              <a:sym typeface="+mn-ea"/>
            </a:endParaRPr>
          </a:p>
          <a:p>
            <a:r>
              <a:rPr lang="en-US" altLang="zh-CN" sz="2800" dirty="0">
                <a:latin typeface="微软雅黑" panose="020B0503020204020204" charset="-122"/>
                <a:ea typeface="微软雅黑" panose="020B0503020204020204" charset="-122"/>
                <a:sym typeface="+mn-ea"/>
              </a:rPr>
              <a:t>MSE</a:t>
            </a:r>
            <a:r>
              <a:rPr lang="zh-CN" altLang="en-US" sz="2800" dirty="0">
                <a:latin typeface="微软雅黑" panose="020B0503020204020204" charset="-122"/>
                <a:ea typeface="微软雅黑" panose="020B0503020204020204" charset="-122"/>
                <a:sym typeface="+mn-ea"/>
              </a:rPr>
              <a:t>、</a:t>
            </a:r>
            <a:r>
              <a:rPr lang="en-US" altLang="zh-CN" sz="2800" dirty="0">
                <a:latin typeface="微软雅黑" panose="020B0503020204020204" charset="-122"/>
                <a:ea typeface="微软雅黑" panose="020B0503020204020204" charset="-122"/>
                <a:sym typeface="+mn-ea"/>
              </a:rPr>
              <a:t>RMSE</a:t>
            </a:r>
            <a:r>
              <a:rPr lang="zh-CN" altLang="en-US" sz="2800" dirty="0">
                <a:latin typeface="微软雅黑" panose="020B0503020204020204" charset="-122"/>
                <a:ea typeface="微软雅黑" panose="020B0503020204020204" charset="-122"/>
                <a:sym typeface="+mn-ea"/>
              </a:rPr>
              <a:t>和</a:t>
            </a:r>
            <a:r>
              <a:rPr lang="en-US" altLang="zh-CN" sz="2800" dirty="0">
                <a:latin typeface="微软雅黑" panose="020B0503020204020204" charset="-122"/>
                <a:ea typeface="微软雅黑" panose="020B0503020204020204" charset="-122"/>
                <a:sym typeface="+mn-ea"/>
              </a:rPr>
              <a:t>R2</a:t>
            </a:r>
            <a:r>
              <a:rPr lang="zh-CN" altLang="en-US" sz="2800" dirty="0">
                <a:latin typeface="微软雅黑" panose="020B0503020204020204" charset="-122"/>
                <a:ea typeface="微软雅黑" panose="020B0503020204020204" charset="-122"/>
                <a:sym typeface="+mn-ea"/>
              </a:rPr>
              <a:t>拟合度。</a:t>
            </a:r>
            <a:endParaRPr lang="zh-CN" altLang="en-US" sz="2800" dirty="0">
              <a:latin typeface="微软雅黑" panose="020B0503020204020204" charset="-122"/>
              <a:ea typeface="微软雅黑" panose="020B050302020402020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60095" y="1335474"/>
            <a:ext cx="10534014" cy="2673937"/>
          </a:xfrm>
          <a:prstGeom prst="rect">
            <a:avLst/>
          </a:prstGeom>
          <a:noFill/>
        </p:spPr>
        <p:txBody>
          <a:bodyPr wrap="square" rtlCol="0">
            <a:spAutoFit/>
          </a:bodyPr>
          <a:lstStyle/>
          <a:p>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混淆矩阵</a:t>
            </a:r>
            <a:endParaRPr lang="en-US" altLang="zh-CN" sz="2400" b="1"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真正例（</a:t>
            </a:r>
            <a:r>
              <a:rPr lang="en-US" altLang="zh-CN" sz="2400" dirty="0">
                <a:latin typeface="微软雅黑" panose="020B0503020204020204" charset="-122"/>
                <a:ea typeface="微软雅黑" panose="020B0503020204020204" charset="-122"/>
                <a:cs typeface="微软雅黑" panose="020B0503020204020204" charset="-122"/>
                <a:sym typeface="+mn-ea"/>
              </a:rPr>
              <a:t>True Positive</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TP</a:t>
            </a:r>
            <a:r>
              <a:rPr lang="zh-CN" altLang="en-US" sz="2400" dirty="0">
                <a:latin typeface="微软雅黑" panose="020B0503020204020204" charset="-122"/>
                <a:ea typeface="微软雅黑" panose="020B0503020204020204" charset="-122"/>
                <a:cs typeface="微软雅黑" panose="020B0503020204020204" charset="-122"/>
                <a:sym typeface="+mn-ea"/>
              </a:rPr>
              <a:t>）：真实类别为正例，预测类别为正例。</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假正例（</a:t>
            </a:r>
            <a:r>
              <a:rPr lang="en-US" altLang="zh-CN" sz="2400" dirty="0">
                <a:latin typeface="微软雅黑" panose="020B0503020204020204" charset="-122"/>
                <a:ea typeface="微软雅黑" panose="020B0503020204020204" charset="-122"/>
                <a:cs typeface="微软雅黑" panose="020B0503020204020204" charset="-122"/>
                <a:sym typeface="+mn-ea"/>
              </a:rPr>
              <a:t>False Positive</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FP</a:t>
            </a:r>
            <a:r>
              <a:rPr lang="zh-CN" altLang="en-US" sz="2400" dirty="0">
                <a:latin typeface="微软雅黑" panose="020B0503020204020204" charset="-122"/>
                <a:ea typeface="微软雅黑" panose="020B0503020204020204" charset="-122"/>
                <a:cs typeface="微软雅黑" panose="020B0503020204020204" charset="-122"/>
                <a:sym typeface="+mn-ea"/>
              </a:rPr>
              <a:t>）：真实类别为负例，预测类别为正例。</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假负例（</a:t>
            </a:r>
            <a:r>
              <a:rPr lang="en-US" altLang="zh-CN" sz="2400" dirty="0">
                <a:latin typeface="微软雅黑" panose="020B0503020204020204" charset="-122"/>
                <a:ea typeface="微软雅黑" panose="020B0503020204020204" charset="-122"/>
                <a:cs typeface="微软雅黑" panose="020B0503020204020204" charset="-122"/>
                <a:sym typeface="+mn-ea"/>
              </a:rPr>
              <a:t>False Negative</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FN</a:t>
            </a:r>
            <a:r>
              <a:rPr lang="zh-CN" altLang="en-US" sz="2400" dirty="0">
                <a:latin typeface="微软雅黑" panose="020B0503020204020204" charset="-122"/>
                <a:ea typeface="微软雅黑" panose="020B0503020204020204" charset="-122"/>
                <a:cs typeface="微软雅黑" panose="020B0503020204020204" charset="-122"/>
                <a:sym typeface="+mn-ea"/>
              </a:rPr>
              <a:t>）：真实类别为正例，预测类别为负例。</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真负例（</a:t>
            </a:r>
            <a:r>
              <a:rPr lang="en-US" altLang="zh-CN" sz="2400" dirty="0">
                <a:latin typeface="微软雅黑" panose="020B0503020204020204" charset="-122"/>
                <a:ea typeface="微软雅黑" panose="020B0503020204020204" charset="-122"/>
                <a:cs typeface="微软雅黑" panose="020B0503020204020204" charset="-122"/>
                <a:sym typeface="+mn-ea"/>
              </a:rPr>
              <a:t>True Negative</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TN</a:t>
            </a:r>
            <a:r>
              <a:rPr lang="zh-CN" altLang="en-US" sz="2400" dirty="0">
                <a:latin typeface="微软雅黑" panose="020B0503020204020204" charset="-122"/>
                <a:ea typeface="微软雅黑" panose="020B0503020204020204" charset="-122"/>
                <a:cs typeface="微软雅黑" panose="020B0503020204020204" charset="-122"/>
                <a:sym typeface="+mn-ea"/>
              </a:rPr>
              <a:t>）：真实类别为负例，预测类别为负例。</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graphicFrame>
        <p:nvGraphicFramePr>
          <p:cNvPr id="7" name="表格 7"/>
          <p:cNvGraphicFramePr>
            <a:graphicFrameLocks noGrp="1"/>
          </p:cNvGraphicFramePr>
          <p:nvPr/>
        </p:nvGraphicFramePr>
        <p:xfrm>
          <a:off x="2905760" y="4217125"/>
          <a:ext cx="6145530" cy="2214410"/>
        </p:xfrm>
        <a:graphic>
          <a:graphicData uri="http://schemas.openxmlformats.org/drawingml/2006/table">
            <a:tbl>
              <a:tblPr firstRow="1" bandRow="1">
                <a:tableStyleId>{5C22544A-7EE6-4342-B048-85BDC9FD1C3A}</a:tableStyleId>
              </a:tblPr>
              <a:tblGrid>
                <a:gridCol w="1218806"/>
                <a:gridCol w="2489111"/>
                <a:gridCol w="2437613"/>
              </a:tblGrid>
              <a:tr h="430201">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rPr>
                        <a:t>真实类别</a:t>
                      </a:r>
                      <a:endParaRPr lang="en-US" altLang="zh-CN"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gridSpan="2">
                  <a:txBody>
                    <a:bodyPr/>
                    <a:lstStyle/>
                    <a:p>
                      <a:pPr algn="ctr"/>
                      <a:r>
                        <a:rPr lang="zh-CN" altLang="en-US" sz="2400" b="0" dirty="0">
                          <a:solidFill>
                            <a:schemeClr val="tx1"/>
                          </a:solidFill>
                        </a:rPr>
                        <a:t>预测类别</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hMerge="1">
                  <a:tcP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430078">
                <a:tc vMerge="1">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650005">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650005">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84555" y="1444625"/>
            <a:ext cx="9024620" cy="452310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latin typeface="微软雅黑" panose="020B0503020204020204" charset="-122"/>
                <a:ea typeface="微软雅黑" panose="020B0503020204020204" charset="-122"/>
                <a:sym typeface="+mn-ea"/>
              </a:rPr>
              <a:t>准确率</a:t>
            </a:r>
            <a:r>
              <a:rPr lang="en-US" altLang="zh-CN" sz="2400" dirty="0">
                <a:latin typeface="微软雅黑" panose="020B0503020204020204" charset="-122"/>
                <a:ea typeface="微软雅黑" panose="020B0503020204020204" charset="-122"/>
                <a:sym typeface="+mn-ea"/>
              </a:rPr>
              <a:t>(Accuracy)</a:t>
            </a:r>
            <a:r>
              <a:rPr lang="zh-CN" altLang="en-US" sz="2400" dirty="0">
                <a:latin typeface="微软雅黑" panose="020B0503020204020204" charset="-122"/>
                <a:ea typeface="微软雅黑" panose="020B0503020204020204" charset="-122"/>
                <a:sym typeface="+mn-ea"/>
              </a:rPr>
              <a:t>： 衡量所有样本被分类准确的比例</a:t>
            </a:r>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r>
              <a:rPr lang="zh-CN" altLang="en-US" sz="2400" dirty="0">
                <a:latin typeface="微软雅黑" panose="020B0503020204020204" charset="-122"/>
                <a:ea typeface="微软雅黑" panose="020B0503020204020204" charset="-122"/>
                <a:sym typeface="+mn-ea"/>
              </a:rPr>
              <a:t>精确率</a:t>
            </a:r>
            <a:r>
              <a:rPr lang="en-US" altLang="zh-CN" sz="2400" dirty="0">
                <a:latin typeface="微软雅黑" panose="020B0503020204020204" charset="-122"/>
                <a:ea typeface="微软雅黑" panose="020B0503020204020204" charset="-122"/>
                <a:sym typeface="+mn-ea"/>
              </a:rPr>
              <a:t>(Precision)</a:t>
            </a:r>
            <a:r>
              <a:rPr lang="zh-CN" altLang="en-US" sz="2400" dirty="0">
                <a:latin typeface="微软雅黑" panose="020B0503020204020204" charset="-122"/>
                <a:ea typeface="微软雅黑" panose="020B0503020204020204" charset="-122"/>
                <a:sym typeface="+mn-ea"/>
              </a:rPr>
              <a:t>： 也叫查准率，衡量正样本的分类准确率，就是说被</a:t>
            </a:r>
            <a:r>
              <a:rPr lang="zh-CN" altLang="en-US" sz="2400" dirty="0">
                <a:latin typeface="微软雅黑" panose="020B0503020204020204" charset="-122"/>
                <a:ea typeface="微软雅黑" panose="020B0503020204020204" charset="-122"/>
                <a:sym typeface="+mn-ea"/>
              </a:rPr>
              <a:t>预测为正样本的样本有多少是真的正样本。</a:t>
            </a:r>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r>
              <a:rPr lang="zh-CN" altLang="en-US" sz="2400" dirty="0">
                <a:latin typeface="微软雅黑" panose="020B0503020204020204" charset="-122"/>
                <a:ea typeface="微软雅黑" panose="020B0503020204020204" charset="-122"/>
                <a:sym typeface="+mn-ea"/>
              </a:rPr>
              <a:t>召回率</a:t>
            </a:r>
            <a:r>
              <a:rPr lang="en-US" altLang="zh-CN" sz="2400" dirty="0">
                <a:latin typeface="微软雅黑" panose="020B0503020204020204" charset="-122"/>
                <a:ea typeface="微软雅黑" panose="020B0503020204020204" charset="-122"/>
                <a:sym typeface="+mn-ea"/>
              </a:rPr>
              <a:t>(Recall)</a:t>
            </a:r>
            <a:r>
              <a:rPr lang="zh-CN" altLang="en-US" sz="2400" dirty="0">
                <a:latin typeface="微软雅黑" panose="020B0503020204020204" charset="-122"/>
                <a:ea typeface="微软雅黑" panose="020B0503020204020204" charset="-122"/>
                <a:sym typeface="+mn-ea"/>
              </a:rPr>
              <a:t>： 表示分类正确的正样本占总的分类正确样本的比例</a:t>
            </a:r>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1156" y="1975694"/>
            <a:ext cx="4691527" cy="84300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56" y="3762327"/>
            <a:ext cx="3463782" cy="97832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156" y="5434485"/>
            <a:ext cx="3130624" cy="978320"/>
          </a:xfrm>
          <a:prstGeom prst="rect">
            <a:avLst/>
          </a:prstGeom>
        </p:spPr>
      </p:pic>
      <p:graphicFrame>
        <p:nvGraphicFramePr>
          <p:cNvPr id="16" name="表格 7"/>
          <p:cNvGraphicFramePr>
            <a:graphicFrameLocks noGrp="1"/>
          </p:cNvGraphicFramePr>
          <p:nvPr/>
        </p:nvGraphicFramePr>
        <p:xfrm>
          <a:off x="8869680" y="833120"/>
          <a:ext cx="2856230" cy="1945373"/>
        </p:xfrm>
        <a:graphic>
          <a:graphicData uri="http://schemas.openxmlformats.org/drawingml/2006/table">
            <a:tbl>
              <a:tblPr firstRow="1" bandRow="1">
                <a:tableStyleId>{5C22544A-7EE6-4342-B048-85BDC9FD1C3A}</a:tableStyleId>
              </a:tblPr>
              <a:tblGrid>
                <a:gridCol w="914400"/>
                <a:gridCol w="808912"/>
                <a:gridCol w="1132918"/>
              </a:tblGrid>
              <a:tr h="286307">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rPr>
                        <a:t>真实</a:t>
                      </a:r>
                      <a:endParaRPr lang="en-US" altLang="zh-CN"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gridSpan="2">
                  <a:txBody>
                    <a:bodyPr/>
                    <a:lstStyle/>
                    <a:p>
                      <a:pPr algn="ctr"/>
                      <a:r>
                        <a:rPr lang="zh-CN" altLang="en-US" sz="2400" b="0" dirty="0">
                          <a:solidFill>
                            <a:schemeClr val="tx1"/>
                          </a:solidFill>
                        </a:rPr>
                        <a:t>预测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hMerge="1">
                  <a:tcP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515620">
                <a:tc vMerge="1">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321043">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515353">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数据在爆炸式增长（每天</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785" y="1263511"/>
            <a:ext cx="11430810" cy="529676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84555" y="1444624"/>
            <a:ext cx="9954576" cy="378565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微软雅黑" panose="020B0503020204020204" charset="-122"/>
                <a:ea typeface="微软雅黑" panose="020B0503020204020204" charset="-122"/>
                <a:sym typeface="+mn-ea"/>
              </a:rPr>
              <a:t>F1-score</a:t>
            </a:r>
            <a:r>
              <a:rPr lang="zh-CN" altLang="en-US" sz="2400" dirty="0">
                <a:latin typeface="微软雅黑" panose="020B0503020204020204" charset="-122"/>
                <a:ea typeface="微软雅黑" panose="020B0503020204020204" charset="-122"/>
                <a:sym typeface="+mn-ea"/>
              </a:rPr>
              <a:t>：精确率和召回率的调和平均</a:t>
            </a:r>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endParaRPr lang="en-US" altLang="zh-CN" sz="2400" dirty="0">
              <a:latin typeface="微软雅黑" panose="020B0503020204020204" charset="-122"/>
              <a:ea typeface="微软雅黑" panose="020B0503020204020204" charset="-122"/>
              <a:sym typeface="+mn-ea"/>
            </a:endParaRPr>
          </a:p>
          <a:p>
            <a:pPr marL="342900" indent="-342900">
              <a:buFont typeface="Wingdings" panose="05000000000000000000" pitchFamily="2" charset="2"/>
              <a:buChar char="n"/>
            </a:pPr>
            <a:endParaRPr lang="en-US" altLang="zh-CN" sz="2400" dirty="0">
              <a:latin typeface="微软雅黑" panose="020B0503020204020204" charset="-122"/>
              <a:ea typeface="微软雅黑" panose="020B0503020204020204" charset="-122"/>
              <a:sym typeface="+mn-ea"/>
            </a:endParaRPr>
          </a:p>
          <a:p>
            <a:endParaRPr lang="en-US" altLang="zh-CN" sz="2400" dirty="0">
              <a:solidFill>
                <a:srgbClr val="C00000"/>
              </a:solidFill>
              <a:latin typeface="微软雅黑" panose="020B0503020204020204" charset="-122"/>
              <a:ea typeface="微软雅黑" panose="020B0503020204020204" charset="-122"/>
              <a:sym typeface="+mn-ea"/>
            </a:endParaRPr>
          </a:p>
          <a:p>
            <a:endParaRPr lang="en-US" altLang="zh-CN" sz="2400" dirty="0">
              <a:solidFill>
                <a:srgbClr val="C00000"/>
              </a:solidFill>
              <a:latin typeface="微软雅黑" panose="020B0503020204020204" charset="-122"/>
              <a:ea typeface="微软雅黑" panose="020B0503020204020204" charset="-122"/>
              <a:sym typeface="+mn-ea"/>
            </a:endParaRPr>
          </a:p>
          <a:p>
            <a:r>
              <a:rPr lang="zh-CN" altLang="en-US" sz="2400" dirty="0">
                <a:solidFill>
                  <a:srgbClr val="C00000"/>
                </a:solidFill>
                <a:latin typeface="微软雅黑" panose="020B0503020204020204" charset="-122"/>
                <a:ea typeface="微软雅黑" panose="020B0503020204020204" charset="-122"/>
                <a:sym typeface="+mn-ea"/>
              </a:rPr>
              <a:t>最好的分类器当然是准确率、精确率，召回率都为</a:t>
            </a:r>
            <a:r>
              <a:rPr lang="en-US" altLang="zh-CN" sz="2400" dirty="0">
                <a:solidFill>
                  <a:srgbClr val="C00000"/>
                </a:solidFill>
                <a:latin typeface="微软雅黑" panose="020B0503020204020204" charset="-122"/>
                <a:ea typeface="微软雅黑" panose="020B0503020204020204" charset="-122"/>
                <a:sym typeface="+mn-ea"/>
              </a:rPr>
              <a:t>1</a:t>
            </a:r>
            <a:r>
              <a:rPr lang="zh-CN" altLang="en-US" sz="2400" dirty="0">
                <a:solidFill>
                  <a:srgbClr val="C00000"/>
                </a:solidFill>
                <a:latin typeface="微软雅黑" panose="020B0503020204020204" charset="-122"/>
                <a:ea typeface="微软雅黑" panose="020B0503020204020204" charset="-122"/>
                <a:sym typeface="+mn-ea"/>
              </a:rPr>
              <a:t>，但实际场景中几乎是不可能的，而且精确率和召回率往往会相互影响，一个高了另一个会有所下降，因此在实际应用中要根据具体需求做适当平衡。</a:t>
            </a:r>
            <a:endParaRPr lang="en-US" altLang="zh-CN" sz="2400" dirty="0">
              <a:solidFill>
                <a:srgbClr val="C00000"/>
              </a:solidFill>
              <a:latin typeface="微软雅黑" panose="020B0503020204020204" charset="-122"/>
              <a:ea typeface="微软雅黑" panose="020B0503020204020204" charset="-122"/>
              <a:sym typeface="+mn-ea"/>
            </a:endParaRPr>
          </a:p>
        </p:txBody>
      </p:sp>
      <p:graphicFrame>
        <p:nvGraphicFramePr>
          <p:cNvPr id="16" name="表格 7"/>
          <p:cNvGraphicFramePr>
            <a:graphicFrameLocks noGrp="1"/>
          </p:cNvGraphicFramePr>
          <p:nvPr/>
        </p:nvGraphicFramePr>
        <p:xfrm>
          <a:off x="8869680" y="833120"/>
          <a:ext cx="2856230" cy="1945373"/>
        </p:xfrm>
        <a:graphic>
          <a:graphicData uri="http://schemas.openxmlformats.org/drawingml/2006/table">
            <a:tbl>
              <a:tblPr firstRow="1" bandRow="1">
                <a:tableStyleId>{5C22544A-7EE6-4342-B048-85BDC9FD1C3A}</a:tableStyleId>
              </a:tblPr>
              <a:tblGrid>
                <a:gridCol w="914400"/>
                <a:gridCol w="808912"/>
                <a:gridCol w="1132918"/>
              </a:tblGrid>
              <a:tr h="286307">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rPr>
                        <a:t>真实</a:t>
                      </a:r>
                      <a:endParaRPr lang="en-US" altLang="zh-CN"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gridSpan="2">
                  <a:txBody>
                    <a:bodyPr/>
                    <a:lstStyle/>
                    <a:p>
                      <a:pPr algn="ctr"/>
                      <a:r>
                        <a:rPr lang="zh-CN" altLang="en-US" sz="2400" b="0" dirty="0">
                          <a:solidFill>
                            <a:schemeClr val="tx1"/>
                          </a:solidFill>
                        </a:rPr>
                        <a:t>预测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hMerge="1">
                  <a:tcP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515620">
                <a:tc vMerge="1">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321043">
                <a:tc>
                  <a:txBody>
                    <a:bodyPr/>
                    <a:lstStyle/>
                    <a:p>
                      <a:pPr algn="ctr"/>
                      <a:r>
                        <a:rPr lang="zh-CN" altLang="en-US" sz="2400" b="0" dirty="0">
                          <a:solidFill>
                            <a:schemeClr val="tx1"/>
                          </a:solidFill>
                        </a:rPr>
                        <a:t>正例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r h="515353">
                <a:tc>
                  <a:txBody>
                    <a:bodyPr/>
                    <a:lstStyle/>
                    <a:p>
                      <a:pPr algn="ctr"/>
                      <a:r>
                        <a:rPr lang="zh-CN" altLang="en-US" sz="2400" b="0" dirty="0">
                          <a:solidFill>
                            <a:schemeClr val="tx1"/>
                          </a:solidFill>
                        </a:rPr>
                        <a:t>负例</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FP</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TN</a:t>
                      </a:r>
                      <a:endParaRPr lang="zh-CN" altLang="en-US" sz="2400" b="0" dirty="0">
                        <a:solidFill>
                          <a:schemeClr val="tx1"/>
                        </a:solidFill>
                      </a:endParaRPr>
                    </a:p>
                  </a:txBody>
                  <a:tcPr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solidFill>
                      <a:schemeClr val="bg1"/>
                    </a:solidFill>
                  </a:tcPr>
                </a:tc>
              </a:tr>
            </a:tbl>
          </a:graphicData>
        </a:graphic>
      </p:graphicFrame>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2869" y="1881455"/>
            <a:ext cx="7413941" cy="92187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84555" y="1320800"/>
            <a:ext cx="10315569" cy="2308324"/>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sym typeface="+mn-ea"/>
              </a:rPr>
              <a:t>ROC</a:t>
            </a:r>
            <a:r>
              <a:rPr lang="zh-CN" altLang="en-US" sz="2400" dirty="0">
                <a:latin typeface="微软雅黑" panose="020B0503020204020204" charset="-122"/>
                <a:ea typeface="微软雅黑" panose="020B0503020204020204" charset="-122"/>
                <a:sym typeface="+mn-ea"/>
              </a:rPr>
              <a:t>（</a:t>
            </a:r>
            <a:r>
              <a:rPr lang="en-US" altLang="zh-CN" sz="2400" dirty="0">
                <a:latin typeface="微软雅黑" panose="020B0503020204020204" charset="-122"/>
                <a:ea typeface="微软雅黑" panose="020B0503020204020204" charset="-122"/>
                <a:sym typeface="+mn-ea"/>
              </a:rPr>
              <a:t>Receiver Operating Characteristic</a:t>
            </a:r>
            <a:r>
              <a:rPr lang="zh-CN" altLang="en-US" sz="2400" dirty="0">
                <a:latin typeface="微软雅黑" panose="020B0503020204020204" charset="-122"/>
                <a:ea typeface="微软雅黑" panose="020B0503020204020204" charset="-122"/>
                <a:sym typeface="+mn-ea"/>
              </a:rPr>
              <a:t>）曲线和</a:t>
            </a:r>
            <a:r>
              <a:rPr lang="en-US" altLang="zh-CN" sz="2400" dirty="0">
                <a:latin typeface="微软雅黑" panose="020B0503020204020204" charset="-122"/>
                <a:ea typeface="微软雅黑" panose="020B0503020204020204" charset="-122"/>
                <a:sym typeface="+mn-ea"/>
              </a:rPr>
              <a:t>AUC</a:t>
            </a:r>
            <a:r>
              <a:rPr lang="zh-CN" altLang="en-US" sz="2400" dirty="0">
                <a:latin typeface="微软雅黑" panose="020B0503020204020204" charset="-122"/>
                <a:ea typeface="微软雅黑" panose="020B0503020204020204" charset="-122"/>
                <a:sym typeface="+mn-ea"/>
              </a:rPr>
              <a:t>常被用来评价一个二值分类器（</a:t>
            </a:r>
            <a:r>
              <a:rPr lang="en-US" altLang="zh-CN" sz="2400" dirty="0">
                <a:latin typeface="微软雅黑" panose="020B0503020204020204" charset="-122"/>
                <a:ea typeface="微软雅黑" panose="020B0503020204020204" charset="-122"/>
                <a:sym typeface="+mn-ea"/>
              </a:rPr>
              <a:t>binary classifier</a:t>
            </a:r>
            <a:r>
              <a:rPr lang="zh-CN" altLang="en-US" sz="2400" dirty="0">
                <a:latin typeface="微软雅黑" panose="020B0503020204020204" charset="-122"/>
                <a:ea typeface="微软雅黑" panose="020B0503020204020204" charset="-122"/>
                <a:sym typeface="+mn-ea"/>
              </a:rPr>
              <a:t>）的优劣</a:t>
            </a:r>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endParaRPr lang="en-US" altLang="zh-CN" sz="2400" dirty="0">
              <a:latin typeface="微软雅黑" panose="020B0503020204020204" charset="-122"/>
              <a:ea typeface="微软雅黑" panose="020B0503020204020204" charset="-122"/>
              <a:sym typeface="+mn-ea"/>
            </a:endParaRPr>
          </a:p>
          <a:p>
            <a:r>
              <a:rPr lang="en-US" altLang="zh-CN" sz="2400" dirty="0">
                <a:latin typeface="微软雅黑" panose="020B0503020204020204" charset="-122"/>
                <a:ea typeface="微软雅黑" panose="020B0503020204020204" charset="-122"/>
                <a:sym typeface="+mn-ea"/>
              </a:rPr>
              <a:t>ROC</a:t>
            </a:r>
            <a:r>
              <a:rPr lang="zh-CN" altLang="en-US" sz="2400" dirty="0">
                <a:latin typeface="微软雅黑" panose="020B0503020204020204" charset="-122"/>
                <a:ea typeface="微软雅黑" panose="020B0503020204020204" charset="-122"/>
                <a:sym typeface="+mn-ea"/>
              </a:rPr>
              <a:t>曲线横坐标是</a:t>
            </a:r>
            <a:r>
              <a:rPr lang="en-US" altLang="zh-CN" sz="2400" dirty="0">
                <a:latin typeface="微软雅黑" panose="020B0503020204020204" charset="-122"/>
                <a:ea typeface="微软雅黑" panose="020B0503020204020204" charset="-122"/>
                <a:sym typeface="+mn-ea"/>
              </a:rPr>
              <a:t>FPR(False Positive Rate)</a:t>
            </a:r>
            <a:r>
              <a:rPr lang="zh-CN" altLang="en-US" sz="2400" dirty="0">
                <a:latin typeface="微软雅黑" panose="020B0503020204020204" charset="-122"/>
                <a:ea typeface="微软雅黑" panose="020B0503020204020204" charset="-122"/>
                <a:sym typeface="+mn-ea"/>
              </a:rPr>
              <a:t>，</a:t>
            </a:r>
            <a:endParaRPr lang="en-US" altLang="zh-CN" sz="2400" dirty="0">
              <a:latin typeface="微软雅黑" panose="020B0503020204020204" charset="-122"/>
              <a:ea typeface="微软雅黑" panose="020B0503020204020204" charset="-122"/>
              <a:sym typeface="+mn-ea"/>
            </a:endParaRPr>
          </a:p>
          <a:p>
            <a:r>
              <a:rPr lang="zh-CN" altLang="en-US" sz="2400" dirty="0">
                <a:latin typeface="微软雅黑" panose="020B0503020204020204" charset="-122"/>
                <a:ea typeface="微软雅黑" panose="020B0503020204020204" charset="-122"/>
                <a:sym typeface="+mn-ea"/>
              </a:rPr>
              <a:t>纵坐标是</a:t>
            </a:r>
            <a:r>
              <a:rPr lang="en-US" altLang="zh-CN" sz="2400" dirty="0">
                <a:latin typeface="微软雅黑" panose="020B0503020204020204" charset="-122"/>
                <a:ea typeface="微软雅黑" panose="020B0503020204020204" charset="-122"/>
                <a:sym typeface="+mn-ea"/>
              </a:rPr>
              <a:t>TPR(True Positive Rate)</a:t>
            </a:r>
            <a:endParaRPr lang="zh-CN" altLang="en-US" sz="2400" dirty="0">
              <a:latin typeface="微软雅黑" panose="020B0503020204020204" charset="-122"/>
              <a:ea typeface="微软雅黑" panose="020B0503020204020204" charset="-122"/>
              <a:sym typeface="+mn-ea"/>
            </a:endParaRPr>
          </a:p>
        </p:txBody>
      </p:sp>
      <p:pic>
        <p:nvPicPr>
          <p:cNvPr id="8194" name="Picture 2" descr="ROCæ²çº¿"/>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7694" y="1876921"/>
            <a:ext cx="476250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39" y="3756123"/>
            <a:ext cx="4927571" cy="8193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70355"/>
            <a:ext cx="9024620" cy="3894208"/>
          </a:xfrm>
          <a:prstGeom prst="rect">
            <a:avLst/>
          </a:prstGeom>
          <a:noFill/>
        </p:spPr>
        <p:txBody>
          <a:bodyPr wrap="square" rtlCol="0">
            <a:spAutoFit/>
          </a:bodyPr>
          <a:lstStyle/>
          <a:p>
            <a:pPr>
              <a:lnSpc>
                <a:spcPct val="150000"/>
              </a:lnSpc>
            </a:pPr>
            <a:r>
              <a:rPr lang="zh-CN" altLang="en-US" sz="2800" dirty="0">
                <a:latin typeface="微软雅黑" panose="020B0503020204020204" charset="-122"/>
                <a:ea typeface="微软雅黑" panose="020B0503020204020204" charset="-122"/>
                <a:sym typeface="+mn-ea"/>
              </a:rPr>
              <a:t>回归常用的指标：</a:t>
            </a: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均方误差（</a:t>
            </a:r>
            <a:r>
              <a:rPr lang="en-US" sz="2800" dirty="0" err="1">
                <a:latin typeface="微软雅黑" panose="020B0503020204020204" charset="-122"/>
                <a:ea typeface="微软雅黑" panose="020B0503020204020204" charset="-122"/>
                <a:sym typeface="+mn-ea"/>
              </a:rPr>
              <a:t>mean_squared_error</a:t>
            </a:r>
            <a:r>
              <a:rPr lang="zh-CN" altLang="en-US" sz="2800" dirty="0">
                <a:latin typeface="微软雅黑" panose="020B0503020204020204" charset="-122"/>
                <a:ea typeface="微软雅黑" panose="020B0503020204020204" charset="-122"/>
                <a:sym typeface="+mn-ea"/>
              </a:rPr>
              <a:t>）：是反映估计量与被估计量之间差异程度的一种度量</a:t>
            </a:r>
            <a:endParaRPr lang="en-US" altLang="zh-CN"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endParaRPr lang="en-US" altLang="zh-CN" sz="2800" dirty="0">
              <a:latin typeface="微软雅黑" panose="020B0503020204020204" charset="-122"/>
              <a:ea typeface="微软雅黑" panose="020B0503020204020204" charset="-122"/>
              <a:sym typeface="+mn-ea"/>
            </a:endParaRPr>
          </a:p>
          <a:p>
            <a:pPr>
              <a:lnSpc>
                <a:spcPct val="150000"/>
              </a:lnSpc>
            </a:pPr>
            <a:endParaRPr lang="zh-CN" altLang="en-US" sz="2800"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rPr>
              <a:t>方均根差</a:t>
            </a:r>
            <a:r>
              <a:rPr lang="zh-CN" altLang="en-US" sz="2800" dirty="0">
                <a:latin typeface="微软雅黑" panose="020B0503020204020204" charset="-122"/>
                <a:ea typeface="微软雅黑" panose="020B0503020204020204" charset="-122"/>
                <a:sym typeface="+mn-ea"/>
              </a:rPr>
              <a:t> </a:t>
            </a:r>
            <a:r>
              <a:rPr lang="en-US" altLang="zh-CN" sz="2800" dirty="0">
                <a:latin typeface="微软雅黑" panose="020B0503020204020204" charset="-122"/>
                <a:ea typeface="微软雅黑" panose="020B0503020204020204" charset="-122"/>
              </a:rPr>
              <a:t>RMSE(Root Mean Square Error) </a:t>
            </a:r>
            <a:endParaRPr lang="zh-CN" altLang="en-US" sz="2800" dirty="0">
              <a:latin typeface="微软雅黑" panose="020B0503020204020204" charset="-122"/>
              <a:ea typeface="微软雅黑" panose="020B0503020204020204" charset="-122"/>
            </a:endParaRPr>
          </a:p>
        </p:txBody>
      </p:sp>
      <p:graphicFrame>
        <p:nvGraphicFramePr>
          <p:cNvPr id="6" name="对象 5">
            <a:hlinkClick r:id="" action="ppaction://ole?verb=0"/>
          </p:cNvPr>
          <p:cNvGraphicFramePr>
            <a:graphicFrameLocks noChangeAspect="1"/>
          </p:cNvGraphicFramePr>
          <p:nvPr/>
        </p:nvGraphicFramePr>
        <p:xfrm>
          <a:off x="1428115" y="3605530"/>
          <a:ext cx="5367020" cy="1274445"/>
        </p:xfrm>
        <a:graphic>
          <a:graphicData uri="http://schemas.openxmlformats.org/presentationml/2006/ole">
            <mc:AlternateContent xmlns:mc="http://schemas.openxmlformats.org/markup-compatibility/2006">
              <mc:Choice xmlns:v="urn:schemas-microsoft-com:vml" Requires="v">
                <p:oleObj spid="_x0000_s4421" name="" r:id="rId1" imgW="2032000" imgH="482600" progId="Equation.KSEE3">
                  <p:embed/>
                </p:oleObj>
              </mc:Choice>
              <mc:Fallback>
                <p:oleObj name="" r:id="rId1" imgW="2032000" imgH="482600" progId="Equation.KSEE3">
                  <p:embed/>
                  <p:pic>
                    <p:nvPicPr>
                      <p:cNvPr id="0" name="对象 5">
                        <a:hlinkClick r:id="" action="ppaction://ole?verb=0"/>
                      </p:cNvPr>
                      <p:cNvPicPr/>
                      <p:nvPr/>
                    </p:nvPicPr>
                    <p:blipFill>
                      <a:blip r:embed="rId2"/>
                      <a:stretch>
                        <a:fillRect/>
                      </a:stretch>
                    </p:blipFill>
                    <p:spPr>
                      <a:xfrm>
                        <a:off x="1428115" y="3605530"/>
                        <a:ext cx="5367020" cy="127444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5.1 </a:t>
            </a:r>
            <a:r>
              <a:rPr lang="zh-CN" altLang="en-US" sz="2400" b="1" dirty="0">
                <a:solidFill>
                  <a:schemeClr val="tx1">
                    <a:lumMod val="65000"/>
                    <a:lumOff val="35000"/>
                  </a:schemeClr>
                </a:solidFill>
                <a:latin typeface="微软雅黑" panose="020B0503020204020204" charset="-122"/>
                <a:ea typeface="微软雅黑" panose="020B0503020204020204" charset="-122"/>
              </a:rPr>
              <a:t>数据挖掘的评测</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70355"/>
            <a:ext cx="9024620" cy="4109651"/>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sym typeface="+mn-ea"/>
              </a:rPr>
              <a:t>在机器学习库</a:t>
            </a:r>
            <a:r>
              <a:rPr lang="en-US" altLang="zh-CN" sz="2800" dirty="0" err="1">
                <a:latin typeface="微软雅黑" panose="020B0503020204020204" charset="-122"/>
                <a:ea typeface="微软雅黑" panose="020B0503020204020204" charset="-122"/>
                <a:sym typeface="+mn-ea"/>
              </a:rPr>
              <a:t>sklearn</a:t>
            </a:r>
            <a:r>
              <a:rPr lang="zh-CN" altLang="en-US" sz="2800" dirty="0">
                <a:latin typeface="微软雅黑" panose="020B0503020204020204" charset="-122"/>
                <a:ea typeface="微软雅黑" panose="020B0503020204020204" charset="-122"/>
                <a:sym typeface="+mn-ea"/>
              </a:rPr>
              <a:t>中有一个metrics包，实现了很多这种评测指标：</a:t>
            </a:r>
            <a:endParaRPr lang="en-US" altLang="zh-CN" sz="2800" dirty="0">
              <a:latin typeface="微软雅黑" panose="020B0503020204020204" charset="-122"/>
              <a:ea typeface="微软雅黑" panose="020B0503020204020204" charset="-122"/>
              <a:sym typeface="+mn-ea"/>
            </a:endParaRPr>
          </a:p>
          <a:p>
            <a:endParaRPr lang="zh-CN" altLang="en-US" sz="2800" dirty="0">
              <a:latin typeface="微软雅黑" panose="020B0503020204020204" charset="-122"/>
              <a:ea typeface="微软雅黑" panose="020B0503020204020204" charset="-122"/>
              <a:sym typeface="+mn-ea"/>
            </a:endParaRPr>
          </a:p>
          <a:p>
            <a:r>
              <a:rPr lang="en-US" altLang="zh-CN" sz="2800" dirty="0">
                <a:solidFill>
                  <a:srgbClr val="A626A4"/>
                </a:solidFill>
                <a:latin typeface="Consolas" panose="020B0609020204030204" pitchFamily="49" charset="0"/>
              </a:rPr>
              <a:t>&gt;&gt;&gt;import</a:t>
            </a:r>
            <a:r>
              <a:rPr lang="en-US" altLang="zh-CN" sz="2800" dirty="0">
                <a:solidFill>
                  <a:srgbClr val="333333"/>
                </a:solidFill>
                <a:latin typeface="Consolas" panose="020B0609020204030204" pitchFamily="49" charset="0"/>
              </a:rPr>
              <a:t> </a:t>
            </a:r>
            <a:r>
              <a:rPr lang="en-US" altLang="zh-CN" sz="2800" dirty="0" err="1">
                <a:solidFill>
                  <a:srgbClr val="333333"/>
                </a:solidFill>
                <a:latin typeface="Consolas" panose="020B0609020204030204" pitchFamily="49" charset="0"/>
              </a:rPr>
              <a:t>numpy</a:t>
            </a:r>
            <a:r>
              <a:rPr lang="en-US" altLang="zh-CN" sz="2800" dirty="0">
                <a:solidFill>
                  <a:srgbClr val="333333"/>
                </a:solidFill>
                <a:latin typeface="Consolas" panose="020B0609020204030204" pitchFamily="49" charset="0"/>
              </a:rPr>
              <a:t> </a:t>
            </a:r>
            <a:r>
              <a:rPr lang="en-US" altLang="zh-CN" sz="2800" dirty="0">
                <a:solidFill>
                  <a:srgbClr val="A626A4"/>
                </a:solidFill>
                <a:latin typeface="Consolas" panose="020B0609020204030204" pitchFamily="49" charset="0"/>
              </a:rPr>
              <a:t>as</a:t>
            </a:r>
            <a:r>
              <a:rPr lang="en-US" altLang="zh-CN" sz="2800" dirty="0">
                <a:solidFill>
                  <a:srgbClr val="333333"/>
                </a:solidFill>
                <a:latin typeface="Consolas" panose="020B0609020204030204" pitchFamily="49" charset="0"/>
              </a:rPr>
              <a:t> np</a:t>
            </a:r>
            <a:endParaRPr lang="en-US" altLang="zh-CN" sz="2800" dirty="0">
              <a:solidFill>
                <a:srgbClr val="333333"/>
              </a:solidFill>
              <a:latin typeface="Consolas" panose="020B0609020204030204" pitchFamily="49" charset="0"/>
            </a:endParaRPr>
          </a:p>
          <a:p>
            <a:r>
              <a:rPr lang="en-US" altLang="zh-CN" sz="2800" dirty="0">
                <a:solidFill>
                  <a:srgbClr val="A626A4"/>
                </a:solidFill>
                <a:latin typeface="Consolas" panose="020B0609020204030204" pitchFamily="49" charset="0"/>
              </a:rPr>
              <a:t>&gt;&gt;&gt;from</a:t>
            </a:r>
            <a:r>
              <a:rPr lang="en-US" altLang="zh-CN" sz="2800" dirty="0">
                <a:solidFill>
                  <a:srgbClr val="333333"/>
                </a:solidFill>
                <a:latin typeface="Consolas" panose="020B0609020204030204" pitchFamily="49" charset="0"/>
              </a:rPr>
              <a:t> </a:t>
            </a:r>
            <a:r>
              <a:rPr lang="en-US" altLang="zh-CN" sz="2800" dirty="0" err="1">
                <a:solidFill>
                  <a:srgbClr val="333333"/>
                </a:solidFill>
                <a:latin typeface="Consolas" panose="020B0609020204030204" pitchFamily="49" charset="0"/>
              </a:rPr>
              <a:t>sklearn.metrics</a:t>
            </a:r>
            <a:r>
              <a:rPr lang="en-US" altLang="zh-CN" sz="2800" dirty="0">
                <a:solidFill>
                  <a:srgbClr val="333333"/>
                </a:solidFill>
                <a:latin typeface="Consolas" panose="020B0609020204030204" pitchFamily="49" charset="0"/>
              </a:rPr>
              <a:t> </a:t>
            </a:r>
            <a:r>
              <a:rPr lang="en-US" altLang="zh-CN" sz="2800" dirty="0">
                <a:solidFill>
                  <a:srgbClr val="A626A4"/>
                </a:solidFill>
                <a:latin typeface="Consolas" panose="020B0609020204030204" pitchFamily="49" charset="0"/>
              </a:rPr>
              <a:t>import</a:t>
            </a:r>
            <a:r>
              <a:rPr lang="en-US" altLang="zh-CN" sz="2800" dirty="0">
                <a:solidFill>
                  <a:srgbClr val="333333"/>
                </a:solidFill>
                <a:latin typeface="Consolas" panose="020B0609020204030204" pitchFamily="49" charset="0"/>
              </a:rPr>
              <a:t> </a:t>
            </a:r>
            <a:r>
              <a:rPr lang="en-US" altLang="zh-CN" sz="2800" dirty="0" err="1">
                <a:solidFill>
                  <a:srgbClr val="333333"/>
                </a:solidFill>
                <a:latin typeface="Consolas" panose="020B0609020204030204" pitchFamily="49" charset="0"/>
              </a:rPr>
              <a:t>accuracy_score</a:t>
            </a:r>
            <a:endParaRPr lang="en-US" altLang="zh-CN" sz="2800" dirty="0">
              <a:solidFill>
                <a:srgbClr val="333333"/>
              </a:solidFill>
              <a:latin typeface="Consolas" panose="020B0609020204030204" pitchFamily="49" charset="0"/>
            </a:endParaRPr>
          </a:p>
          <a:p>
            <a:r>
              <a:rPr lang="en-US" altLang="zh-CN" sz="2800" dirty="0">
                <a:solidFill>
                  <a:srgbClr val="333333"/>
                </a:solidFill>
                <a:latin typeface="Consolas" panose="020B0609020204030204" pitchFamily="49" charset="0"/>
              </a:rPr>
              <a:t>&gt;&gt;&gt;</a:t>
            </a:r>
            <a:r>
              <a:rPr lang="en-US" altLang="zh-CN" sz="2800" dirty="0" err="1">
                <a:solidFill>
                  <a:srgbClr val="333333"/>
                </a:solidFill>
                <a:latin typeface="Consolas" panose="020B0609020204030204" pitchFamily="49" charset="0"/>
              </a:rPr>
              <a:t>y_pred</a:t>
            </a:r>
            <a:r>
              <a:rPr lang="en-US" altLang="zh-CN" sz="2800" dirty="0">
                <a:solidFill>
                  <a:srgbClr val="333333"/>
                </a:solidFill>
                <a:latin typeface="Consolas" panose="020B0609020204030204" pitchFamily="49" charset="0"/>
              </a:rPr>
              <a:t> </a:t>
            </a:r>
            <a:r>
              <a:rPr lang="en-US" altLang="zh-CN" sz="2800" dirty="0">
                <a:solidFill>
                  <a:srgbClr val="383A42"/>
                </a:solidFill>
                <a:latin typeface="Consolas" panose="020B0609020204030204" pitchFamily="49" charset="0"/>
              </a:rPr>
              <a:t>=</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0</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2</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1</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3</a:t>
            </a:r>
            <a:r>
              <a:rPr lang="en-US" altLang="zh-CN" sz="2800" dirty="0">
                <a:solidFill>
                  <a:srgbClr val="333333"/>
                </a:solidFill>
                <a:latin typeface="Consolas" panose="020B0609020204030204" pitchFamily="49" charset="0"/>
              </a:rPr>
              <a:t>]</a:t>
            </a:r>
            <a:endParaRPr lang="en-US" altLang="zh-CN" sz="2800" dirty="0">
              <a:solidFill>
                <a:srgbClr val="333333"/>
              </a:solidFill>
              <a:latin typeface="Consolas" panose="020B0609020204030204" pitchFamily="49" charset="0"/>
            </a:endParaRPr>
          </a:p>
          <a:p>
            <a:r>
              <a:rPr lang="en-US" altLang="zh-CN" sz="2800" dirty="0">
                <a:solidFill>
                  <a:srgbClr val="333333"/>
                </a:solidFill>
                <a:latin typeface="Consolas" panose="020B0609020204030204" pitchFamily="49" charset="0"/>
              </a:rPr>
              <a:t>&gt;&gt;&gt;</a:t>
            </a:r>
            <a:r>
              <a:rPr lang="en-US" altLang="zh-CN" sz="2800" dirty="0" err="1">
                <a:solidFill>
                  <a:srgbClr val="333333"/>
                </a:solidFill>
                <a:latin typeface="Consolas" panose="020B0609020204030204" pitchFamily="49" charset="0"/>
              </a:rPr>
              <a:t>y_true</a:t>
            </a:r>
            <a:r>
              <a:rPr lang="en-US" altLang="zh-CN" sz="2800" dirty="0">
                <a:solidFill>
                  <a:srgbClr val="333333"/>
                </a:solidFill>
                <a:latin typeface="Consolas" panose="020B0609020204030204" pitchFamily="49" charset="0"/>
              </a:rPr>
              <a:t> </a:t>
            </a:r>
            <a:r>
              <a:rPr lang="en-US" altLang="zh-CN" sz="2800" dirty="0">
                <a:solidFill>
                  <a:srgbClr val="383A42"/>
                </a:solidFill>
                <a:latin typeface="Consolas" panose="020B0609020204030204" pitchFamily="49" charset="0"/>
              </a:rPr>
              <a:t>=</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0</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1</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2</a:t>
            </a:r>
            <a:r>
              <a:rPr lang="en-US" altLang="zh-CN" sz="2800" dirty="0">
                <a:solidFill>
                  <a:srgbClr val="333333"/>
                </a:solidFill>
                <a:latin typeface="Consolas" panose="020B0609020204030204" pitchFamily="49" charset="0"/>
              </a:rPr>
              <a:t>, </a:t>
            </a:r>
            <a:r>
              <a:rPr lang="en-US" altLang="zh-CN" sz="2800" dirty="0">
                <a:solidFill>
                  <a:srgbClr val="986801"/>
                </a:solidFill>
                <a:latin typeface="Consolas" panose="020B0609020204030204" pitchFamily="49" charset="0"/>
              </a:rPr>
              <a:t>3</a:t>
            </a:r>
            <a:r>
              <a:rPr lang="en-US" altLang="zh-CN" sz="2800" dirty="0">
                <a:solidFill>
                  <a:srgbClr val="333333"/>
                </a:solidFill>
                <a:latin typeface="Consolas" panose="020B0609020204030204" pitchFamily="49" charset="0"/>
              </a:rPr>
              <a:t>]</a:t>
            </a:r>
            <a:endParaRPr lang="en-US" altLang="zh-CN" sz="2800" dirty="0">
              <a:solidFill>
                <a:srgbClr val="333333"/>
              </a:solidFill>
              <a:latin typeface="Consolas" panose="020B0609020204030204" pitchFamily="49" charset="0"/>
            </a:endParaRPr>
          </a:p>
          <a:p>
            <a:r>
              <a:rPr lang="en-US" altLang="zh-CN" sz="2800" dirty="0">
                <a:solidFill>
                  <a:srgbClr val="333333"/>
                </a:solidFill>
                <a:latin typeface="Consolas" panose="020B0609020204030204" pitchFamily="49" charset="0"/>
              </a:rPr>
              <a:t>&gt;&gt;&gt;</a:t>
            </a:r>
            <a:r>
              <a:rPr lang="en-US" altLang="zh-CN" sz="2800" dirty="0" err="1">
                <a:solidFill>
                  <a:srgbClr val="333333"/>
                </a:solidFill>
                <a:latin typeface="Consolas" panose="020B0609020204030204" pitchFamily="49" charset="0"/>
              </a:rPr>
              <a:t>accuracy_score</a:t>
            </a:r>
            <a:r>
              <a:rPr lang="en-US" altLang="zh-CN" sz="2800" dirty="0">
                <a:solidFill>
                  <a:srgbClr val="333333"/>
                </a:solidFill>
                <a:latin typeface="Consolas" panose="020B0609020204030204" pitchFamily="49" charset="0"/>
              </a:rPr>
              <a:t>(</a:t>
            </a:r>
            <a:r>
              <a:rPr lang="en-US" altLang="zh-CN" sz="2800" dirty="0" err="1">
                <a:solidFill>
                  <a:srgbClr val="333333"/>
                </a:solidFill>
                <a:latin typeface="Consolas" panose="020B0609020204030204" pitchFamily="49" charset="0"/>
              </a:rPr>
              <a:t>y_true</a:t>
            </a:r>
            <a:r>
              <a:rPr lang="en-US" altLang="zh-CN" sz="2800" dirty="0">
                <a:solidFill>
                  <a:srgbClr val="333333"/>
                </a:solidFill>
                <a:latin typeface="Consolas" panose="020B0609020204030204" pitchFamily="49" charset="0"/>
              </a:rPr>
              <a:t>, </a:t>
            </a:r>
            <a:r>
              <a:rPr lang="en-US" altLang="zh-CN" sz="2800" dirty="0" err="1">
                <a:solidFill>
                  <a:srgbClr val="333333"/>
                </a:solidFill>
                <a:latin typeface="Consolas" panose="020B0609020204030204" pitchFamily="49" charset="0"/>
              </a:rPr>
              <a:t>y_pred</a:t>
            </a:r>
            <a:r>
              <a:rPr lang="en-US" altLang="zh-CN" sz="2800" dirty="0">
                <a:solidFill>
                  <a:srgbClr val="333333"/>
                </a:solidFill>
                <a:latin typeface="Consolas" panose="020B0609020204030204" pitchFamily="49" charset="0"/>
              </a:rPr>
              <a:t>)</a:t>
            </a:r>
            <a:endParaRPr lang="en-US" altLang="zh-CN" sz="2800" dirty="0">
              <a:latin typeface="微软雅黑" panose="020B0503020204020204" charset="-122"/>
              <a:ea typeface="微软雅黑" panose="020B0503020204020204" charset="-122"/>
            </a:endParaRPr>
          </a:p>
          <a:p>
            <a:pPr indent="0">
              <a:lnSpc>
                <a:spcPct val="150000"/>
              </a:lnSpc>
              <a:buFont typeface="Wingdings" panose="05000000000000000000" pitchFamily="2" charset="2"/>
              <a:buNone/>
            </a:pP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5.2 </a:t>
            </a:r>
            <a:r>
              <a:rPr lang="zh-CN" altLang="en-US" sz="2400" b="1" dirty="0">
                <a:solidFill>
                  <a:schemeClr val="tx1">
                    <a:lumMod val="65000"/>
                    <a:lumOff val="35000"/>
                  </a:schemeClr>
                </a:solidFill>
                <a:latin typeface="微软雅黑" panose="020B0503020204020204" charset="-122"/>
                <a:ea typeface="微软雅黑" panose="020B0503020204020204" charset="-122"/>
              </a:rPr>
              <a:t>交叉验证</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98930"/>
            <a:ext cx="9024620" cy="3894208"/>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rPr>
              <a:t>为什么要使用交叉验证？</a:t>
            </a:r>
            <a:endParaRPr lang="zh-CN" altLang="en-US" sz="28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sym typeface="+mn-ea"/>
              </a:rPr>
              <a:t>将原始数据分成K个子集（一般是均分），将每个子集数据分别做一次测试集 （testing test)，其余的K-1组子集数据作为训练集（trainning test)，这样会得到K个模型，用这K个模型最终的验证集的分类指标的平均数作为此K-CV下分类器的性能指标</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5.2 </a:t>
            </a:r>
            <a:r>
              <a:rPr lang="zh-CN" altLang="en-US" sz="2400" b="1" dirty="0">
                <a:solidFill>
                  <a:schemeClr val="tx1">
                    <a:lumMod val="65000"/>
                    <a:lumOff val="35000"/>
                  </a:schemeClr>
                </a:solidFill>
                <a:latin typeface="微软雅黑" panose="020B0503020204020204" charset="-122"/>
                <a:ea typeface="微软雅黑" panose="020B0503020204020204" charset="-122"/>
              </a:rPr>
              <a:t>交叉验证</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98930"/>
            <a:ext cx="9024620" cy="3247877"/>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rPr>
              <a:t>K一般大于等于2，实际操作时一般从3开始取。交叉验证重复k次，每次选择一个子集作为测试集，并将k次的平均交叉验证识别正确率作为结果。</a:t>
            </a:r>
            <a:endParaRPr lang="zh-CN" altLang="en-US" sz="2800" dirty="0">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n"/>
            </a:pPr>
            <a:r>
              <a:rPr lang="zh-CN" altLang="en-US" sz="2800" dirty="0">
                <a:latin typeface="微软雅黑" panose="020B0503020204020204" charset="-122"/>
                <a:ea typeface="微软雅黑" panose="020B0503020204020204" charset="-122"/>
              </a:rPr>
              <a:t>优点：所有的样本都被作为了训练集和测试集，每个样本都被验证一次。10-folder通常被使用。</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5.2 </a:t>
            </a:r>
            <a:r>
              <a:rPr lang="zh-CN" altLang="en-US" sz="2400" b="1" dirty="0">
                <a:solidFill>
                  <a:schemeClr val="tx1">
                    <a:lumMod val="65000"/>
                    <a:lumOff val="35000"/>
                  </a:schemeClr>
                </a:solidFill>
                <a:latin typeface="微软雅黑" panose="020B0503020204020204" charset="-122"/>
                <a:ea typeface="微软雅黑" panose="020B0503020204020204" charset="-122"/>
              </a:rPr>
              <a:t>交叉验证</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305560" y="1231265"/>
            <a:ext cx="7310755" cy="55975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3445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5.2 </a:t>
            </a:r>
            <a:r>
              <a:rPr lang="zh-CN" altLang="en-US" sz="2400" b="1" dirty="0">
                <a:solidFill>
                  <a:schemeClr val="tx1">
                    <a:lumMod val="65000"/>
                    <a:lumOff val="35000"/>
                  </a:schemeClr>
                </a:solidFill>
                <a:latin typeface="微软雅黑" panose="020B0503020204020204" charset="-122"/>
                <a:ea typeface="微软雅黑" panose="020B0503020204020204" charset="-122"/>
              </a:rPr>
              <a:t>交叉验证</a:t>
            </a:r>
            <a:endParaRPr lang="zh-CN" altLang="en-US" sz="2400"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570355"/>
            <a:ext cx="9024620" cy="2923877"/>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sym typeface="+mn-ea"/>
              </a:rPr>
              <a:t>机器学习库</a:t>
            </a:r>
            <a:r>
              <a:rPr lang="en-US" altLang="zh-CN" sz="2800" dirty="0" err="1">
                <a:latin typeface="微软雅黑" panose="020B0503020204020204" charset="-122"/>
                <a:ea typeface="微软雅黑" panose="020B0503020204020204" charset="-122"/>
                <a:sym typeface="+mn-ea"/>
              </a:rPr>
              <a:t>sklearn</a:t>
            </a:r>
            <a:r>
              <a:rPr lang="zh-CN" altLang="en-US" sz="2800" dirty="0">
                <a:latin typeface="微软雅黑" panose="020B0503020204020204" charset="-122"/>
                <a:ea typeface="微软雅黑" panose="020B0503020204020204" charset="-122"/>
                <a:sym typeface="+mn-ea"/>
              </a:rPr>
              <a:t>中，我们使用cross_val_score方法实现：</a:t>
            </a:r>
            <a:endParaRPr lang="zh-CN" altLang="en-US" sz="2800" dirty="0">
              <a:latin typeface="微软雅黑" panose="020B0503020204020204" charset="-122"/>
              <a:ea typeface="微软雅黑" panose="020B0503020204020204" charset="-122"/>
              <a:sym typeface="+mn-ea"/>
            </a:endParaRPr>
          </a:p>
          <a:p>
            <a:r>
              <a:rPr lang="en-US" altLang="zh-CN" sz="3200" dirty="0">
                <a:solidFill>
                  <a:srgbClr val="A626A4"/>
                </a:solidFill>
                <a:latin typeface="Consolas" panose="020B0609020204030204" pitchFamily="49" charset="0"/>
              </a:rPr>
              <a:t>from</a:t>
            </a:r>
            <a:r>
              <a:rPr lang="en-US" altLang="zh-CN" sz="3200" dirty="0">
                <a:solidFill>
                  <a:srgbClr val="333333"/>
                </a:solidFill>
                <a:latin typeface="Consolas" panose="020B0609020204030204" pitchFamily="49" charset="0"/>
              </a:rPr>
              <a:t> </a:t>
            </a:r>
            <a:r>
              <a:rPr lang="en-US" altLang="zh-CN" sz="3200" dirty="0" err="1">
                <a:solidFill>
                  <a:srgbClr val="333333"/>
                </a:solidFill>
                <a:latin typeface="Consolas" panose="020B0609020204030204" pitchFamily="49" charset="0"/>
              </a:rPr>
              <a:t>sklearn.model_selection</a:t>
            </a:r>
            <a:r>
              <a:rPr lang="en-US" altLang="zh-CN" sz="3200" dirty="0">
                <a:solidFill>
                  <a:srgbClr val="333333"/>
                </a:solidFill>
                <a:latin typeface="Consolas" panose="020B0609020204030204" pitchFamily="49" charset="0"/>
              </a:rPr>
              <a:t> </a:t>
            </a:r>
            <a:r>
              <a:rPr lang="en-US" altLang="zh-CN" sz="3200" dirty="0">
                <a:solidFill>
                  <a:srgbClr val="A626A4"/>
                </a:solidFill>
                <a:latin typeface="Consolas" panose="020B0609020204030204" pitchFamily="49" charset="0"/>
              </a:rPr>
              <a:t>import</a:t>
            </a:r>
            <a:r>
              <a:rPr lang="en-US" altLang="zh-CN" sz="3200" dirty="0">
                <a:solidFill>
                  <a:srgbClr val="333333"/>
                </a:solidFill>
                <a:latin typeface="Consolas" panose="020B0609020204030204" pitchFamily="49" charset="0"/>
              </a:rPr>
              <a:t> </a:t>
            </a:r>
            <a:r>
              <a:rPr lang="en-US" altLang="zh-CN" sz="3200" dirty="0" err="1">
                <a:solidFill>
                  <a:srgbClr val="333333"/>
                </a:solidFill>
                <a:latin typeface="Consolas" panose="020B0609020204030204" pitchFamily="49" charset="0"/>
              </a:rPr>
              <a:t>cross_val_score</a:t>
            </a:r>
            <a:endParaRPr lang="en-US" altLang="zh-CN" sz="3200" dirty="0">
              <a:solidFill>
                <a:srgbClr val="333333"/>
              </a:solidFill>
              <a:latin typeface="Consolas" panose="020B0609020204030204" pitchFamily="49" charset="0"/>
            </a:endParaRPr>
          </a:p>
          <a:p>
            <a:r>
              <a:rPr lang="en-US" altLang="zh-CN" sz="3200" dirty="0">
                <a:solidFill>
                  <a:srgbClr val="333333"/>
                </a:solidFill>
                <a:latin typeface="Consolas" panose="020B0609020204030204" pitchFamily="49" charset="0"/>
              </a:rPr>
              <a:t>scores </a:t>
            </a:r>
            <a:r>
              <a:rPr lang="en-US" altLang="zh-CN" sz="3200" dirty="0">
                <a:solidFill>
                  <a:srgbClr val="383A42"/>
                </a:solidFill>
                <a:latin typeface="Consolas" panose="020B0609020204030204" pitchFamily="49" charset="0"/>
              </a:rPr>
              <a:t>=</a:t>
            </a:r>
            <a:r>
              <a:rPr lang="en-US" altLang="zh-CN" sz="3200" dirty="0">
                <a:solidFill>
                  <a:srgbClr val="333333"/>
                </a:solidFill>
                <a:latin typeface="Consolas" panose="020B0609020204030204" pitchFamily="49" charset="0"/>
              </a:rPr>
              <a:t> </a:t>
            </a:r>
            <a:r>
              <a:rPr lang="en-US" altLang="zh-CN" sz="3200" dirty="0" err="1">
                <a:solidFill>
                  <a:srgbClr val="333333"/>
                </a:solidFill>
                <a:latin typeface="Consolas" panose="020B0609020204030204" pitchFamily="49" charset="0"/>
              </a:rPr>
              <a:t>cross_val_score</a:t>
            </a:r>
            <a:r>
              <a:rPr lang="en-US" altLang="zh-CN" sz="3200" dirty="0">
                <a:solidFill>
                  <a:srgbClr val="333333"/>
                </a:solidFill>
                <a:latin typeface="Consolas" panose="020B0609020204030204" pitchFamily="49" charset="0"/>
              </a:rPr>
              <a:t>(svc, </a:t>
            </a:r>
            <a:r>
              <a:rPr lang="en-US" altLang="zh-CN" sz="3200" dirty="0" err="1">
                <a:solidFill>
                  <a:srgbClr val="333333"/>
                </a:solidFill>
                <a:latin typeface="Consolas" panose="020B0609020204030204" pitchFamily="49" charset="0"/>
              </a:rPr>
              <a:t>iris.data</a:t>
            </a:r>
            <a:r>
              <a:rPr lang="en-US" altLang="zh-CN" sz="3200" dirty="0">
                <a:solidFill>
                  <a:srgbClr val="333333"/>
                </a:solidFill>
                <a:latin typeface="Consolas" panose="020B0609020204030204" pitchFamily="49" charset="0"/>
              </a:rPr>
              <a:t>, </a:t>
            </a:r>
            <a:r>
              <a:rPr lang="en-US" altLang="zh-CN" sz="3200" dirty="0" err="1">
                <a:solidFill>
                  <a:srgbClr val="333333"/>
                </a:solidFill>
                <a:latin typeface="Consolas" panose="020B0609020204030204" pitchFamily="49" charset="0"/>
              </a:rPr>
              <a:t>iris.target</a:t>
            </a:r>
            <a:r>
              <a:rPr lang="en-US" altLang="zh-CN" sz="3200" dirty="0">
                <a:solidFill>
                  <a:srgbClr val="333333"/>
                </a:solidFill>
                <a:latin typeface="Consolas" panose="020B0609020204030204" pitchFamily="49" charset="0"/>
              </a:rPr>
              <a:t>, </a:t>
            </a:r>
            <a:r>
              <a:rPr lang="en-US" altLang="zh-CN" sz="3200" dirty="0">
                <a:solidFill>
                  <a:srgbClr val="986801"/>
                </a:solidFill>
                <a:latin typeface="Consolas" panose="020B0609020204030204" pitchFamily="49" charset="0"/>
              </a:rPr>
              <a:t>cv</a:t>
            </a:r>
            <a:r>
              <a:rPr lang="en-US" altLang="zh-CN" sz="3200" dirty="0">
                <a:solidFill>
                  <a:srgbClr val="383A42"/>
                </a:solidFill>
                <a:latin typeface="Consolas" panose="020B0609020204030204" pitchFamily="49" charset="0"/>
              </a:rPr>
              <a:t>=</a:t>
            </a:r>
            <a:r>
              <a:rPr lang="en-US" altLang="zh-CN" sz="3200" dirty="0">
                <a:solidFill>
                  <a:srgbClr val="986801"/>
                </a:solidFill>
                <a:latin typeface="Consolas" panose="020B0609020204030204" pitchFamily="49" charset="0"/>
              </a:rPr>
              <a:t>5</a:t>
            </a:r>
            <a:r>
              <a:rPr lang="en-US" altLang="zh-CN" sz="3200" dirty="0">
                <a:solidFill>
                  <a:srgbClr val="333333"/>
                </a:solidFill>
                <a:latin typeface="Consolas" panose="020B0609020204030204" pitchFamily="49" charset="0"/>
              </a:rPr>
              <a:t>)</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6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习题</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170305"/>
            <a:ext cx="9556115" cy="563118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讨论下列每项活动是否是数据挖据任务。</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a)根据性别划分公司的顾客。</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b)根据可赢利性划分公司的顾客。</a:t>
            </a:r>
            <a:endParaRPr lang="zh-CN" altLang="en-US" sz="2400" dirty="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)计算公司的总销售额。</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d)按学生的标识号对学生数据库排序。</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e)预测掷一对骰子的结果。</a:t>
            </a:r>
            <a:endParaRPr lang="zh-CN" altLang="en-US" sz="2400" dirty="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f</a:t>
            </a:r>
            <a:r>
              <a:rPr lang="zh-CN" altLang="en-US" sz="2400" dirty="0">
                <a:latin typeface="微软雅黑" panose="020B0503020204020204" charset="-122"/>
                <a:ea typeface="微软雅黑" panose="020B0503020204020204" charset="-122"/>
              </a:rPr>
              <a:t>)使用历史记录预测某公司未来的股票价格。</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g)监视病人心率的异常变化。</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h)监视地震活动的地震波。</a:t>
            </a: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i)提取声波的频率</a:t>
            </a:r>
            <a:endParaRPr lang="zh-CN" altLang="en-US" sz="2400" dirty="0">
              <a:latin typeface="微软雅黑" panose="020B0503020204020204" charset="-122"/>
              <a:ea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userDrawn="1"/>
        </p:nvSpPr>
        <p:spPr bwMode="gray">
          <a:xfrm>
            <a:off x="1121410" y="733425"/>
            <a:ext cx="414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6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习题（答案）</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11555" y="1170305"/>
            <a:ext cx="9556115" cy="5077460"/>
          </a:xfrm>
          <a:prstGeom prst="rect">
            <a:avLst/>
          </a:prstGeom>
          <a:no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否。这是一个简单的数据查询。</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否。这是一种会计计算、应用程序的门限值，然而预测盈利的新客户将是一种数据挖掘。</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c</a:t>
            </a:r>
            <a:r>
              <a:rPr lang="zh-CN" altLang="en-US" dirty="0">
                <a:latin typeface="微软雅黑" panose="020B0503020204020204" charset="-122"/>
                <a:ea typeface="微软雅黑" panose="020B0503020204020204" charset="-122"/>
                <a:sym typeface="+mn-ea"/>
              </a:rPr>
              <a:t>否。一个简单的数据查询。</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d</a:t>
            </a:r>
            <a:r>
              <a:rPr lang="zh-CN" altLang="en-US" dirty="0">
                <a:latin typeface="微软雅黑" panose="020B0503020204020204" charset="-122"/>
                <a:ea typeface="微软雅黑" panose="020B0503020204020204" charset="-122"/>
                <a:sym typeface="+mn-ea"/>
              </a:rPr>
              <a:t>否。一个简单的数据查询。</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e</a:t>
            </a:r>
            <a:r>
              <a:rPr lang="zh-CN" altLang="en-US" dirty="0">
                <a:latin typeface="微软雅黑" panose="020B0503020204020204" charset="-122"/>
                <a:ea typeface="微软雅黑" panose="020B0503020204020204" charset="-122"/>
                <a:sym typeface="+mn-ea"/>
              </a:rPr>
              <a:t>否。既然是公正的，这是一种概率的计算。</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F</a:t>
            </a:r>
            <a:r>
              <a:rPr lang="zh-CN" altLang="en-US" dirty="0">
                <a:latin typeface="微软雅黑" panose="020B0503020204020204" charset="-122"/>
                <a:ea typeface="微软雅黑" panose="020B0503020204020204" charset="-122"/>
                <a:sym typeface="+mn-ea"/>
              </a:rPr>
              <a:t>是。我们可以通过建立模型预测未来的持续价值的股票价格。</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G</a:t>
            </a:r>
            <a:r>
              <a:rPr lang="zh-CN" altLang="en-US" dirty="0">
                <a:latin typeface="微软雅黑" panose="020B0503020204020204" charset="-122"/>
                <a:ea typeface="微软雅黑" panose="020B0503020204020204" charset="-122"/>
                <a:sym typeface="+mn-ea"/>
              </a:rPr>
              <a:t>是。我们将构建一种类型为正常的心率和当异常心率的行为发生时报警。这将涉及数据挖掘的领域被称为异常检测。这也可以看作是一种分类的问题，比如我们例子中正常和不正常两种心率的行为。</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H</a:t>
            </a:r>
            <a:r>
              <a:rPr lang="zh-CN" altLang="en-US" dirty="0">
                <a:latin typeface="微软雅黑" panose="020B0503020204020204" charset="-122"/>
                <a:ea typeface="微软雅黑" panose="020B0503020204020204" charset="-122"/>
                <a:sym typeface="+mn-ea"/>
              </a:rPr>
              <a:t>是。在这种情况下，我们将构建模型的不同类型的地震活动。这一例子说明，在区域的数据挖掘已知分级。</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I</a:t>
            </a:r>
            <a:r>
              <a:rPr lang="zh-CN" altLang="en-US" dirty="0">
                <a:latin typeface="微软雅黑" panose="020B0503020204020204" charset="-122"/>
                <a:ea typeface="微软雅黑" panose="020B0503020204020204" charset="-122"/>
                <a:sym typeface="+mn-ea"/>
              </a:rPr>
              <a:t>否。这是信号处理。</a:t>
            </a:r>
            <a:endParaRPr lang="zh-CN" altLang="en-US" dirty="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数据在爆炸式增长</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40" name="平行四边形 3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095" y="1404941"/>
            <a:ext cx="10809569" cy="502715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19"/>
          <p:cNvSpPr/>
          <p:nvPr>
            <p:custDataLst>
              <p:tags r:id="rId1"/>
            </p:custDataLst>
          </p:nvPr>
        </p:nvSpPr>
        <p:spPr>
          <a:xfrm>
            <a:off x="0" y="-117614"/>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任意多边形 24"/>
          <p:cNvSpPr/>
          <p:nvPr>
            <p:custDataLst>
              <p:tags r:id="rId2"/>
            </p:custDataLst>
          </p:nvPr>
        </p:nvSpPr>
        <p:spPr>
          <a:xfrm>
            <a:off x="1270" y="-86360"/>
            <a:ext cx="12179935" cy="3182620"/>
          </a:xfrm>
          <a:custGeom>
            <a:avLst/>
            <a:gdLst>
              <a:gd name="connsiteX0" fmla="*/ 0 w 11575120"/>
              <a:gd name="connsiteY0" fmla="*/ 0 h 3182710"/>
              <a:gd name="connsiteX1" fmla="*/ 11575120 w 11575120"/>
              <a:gd name="connsiteY1" fmla="*/ 0 h 3182710"/>
              <a:gd name="connsiteX2" fmla="*/ 3191286 w 11575120"/>
              <a:gd name="connsiteY2" fmla="*/ 3182710 h 3182710"/>
              <a:gd name="connsiteX3" fmla="*/ 0 w 11575120"/>
              <a:gd name="connsiteY3" fmla="*/ 1512766 h 3182710"/>
            </a:gdLst>
            <a:ahLst/>
            <a:cxnLst>
              <a:cxn ang="0">
                <a:pos x="connsiteX0" y="connsiteY0"/>
              </a:cxn>
              <a:cxn ang="0">
                <a:pos x="connsiteX1" y="connsiteY1"/>
              </a:cxn>
              <a:cxn ang="0">
                <a:pos x="connsiteX2" y="connsiteY2"/>
              </a:cxn>
              <a:cxn ang="0">
                <a:pos x="connsiteX3" y="connsiteY3"/>
              </a:cxn>
            </a:cxnLst>
            <a:rect l="l" t="t" r="r" b="b"/>
            <a:pathLst>
              <a:path w="11575120" h="3182710">
                <a:moveTo>
                  <a:pt x="0" y="0"/>
                </a:moveTo>
                <a:lnTo>
                  <a:pt x="11575120" y="0"/>
                </a:lnTo>
                <a:lnTo>
                  <a:pt x="3191286" y="3182710"/>
                </a:lnTo>
                <a:lnTo>
                  <a:pt x="0" y="15127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任意多边形 25"/>
          <p:cNvSpPr/>
          <p:nvPr>
            <p:custDataLst>
              <p:tags r:id="rId3"/>
            </p:custDataLst>
          </p:nvPr>
        </p:nvSpPr>
        <p:spPr>
          <a:xfrm>
            <a:off x="1905" y="-86360"/>
            <a:ext cx="11691620" cy="2997835"/>
          </a:xfrm>
          <a:custGeom>
            <a:avLst/>
            <a:gdLst>
              <a:gd name="connsiteX0" fmla="*/ 0 w 11087557"/>
              <a:gd name="connsiteY0" fmla="*/ 0 h 2997619"/>
              <a:gd name="connsiteX1" fmla="*/ 11087557 w 11087557"/>
              <a:gd name="connsiteY1" fmla="*/ 0 h 2997619"/>
              <a:gd name="connsiteX2" fmla="*/ 3191286 w 11087557"/>
              <a:gd name="connsiteY2" fmla="*/ 2997619 h 2997619"/>
              <a:gd name="connsiteX3" fmla="*/ 0 w 11087557"/>
              <a:gd name="connsiteY3" fmla="*/ 1327675 h 2997619"/>
            </a:gdLst>
            <a:ahLst/>
            <a:cxnLst>
              <a:cxn ang="0">
                <a:pos x="connsiteX0" y="connsiteY0"/>
              </a:cxn>
              <a:cxn ang="0">
                <a:pos x="connsiteX1" y="connsiteY1"/>
              </a:cxn>
              <a:cxn ang="0">
                <a:pos x="connsiteX2" y="connsiteY2"/>
              </a:cxn>
              <a:cxn ang="0">
                <a:pos x="connsiteX3" y="connsiteY3"/>
              </a:cxn>
            </a:cxnLst>
            <a:rect l="l" t="t" r="r" b="b"/>
            <a:pathLst>
              <a:path w="11087557" h="2997619">
                <a:moveTo>
                  <a:pt x="0" y="0"/>
                </a:moveTo>
                <a:lnTo>
                  <a:pt x="11087557" y="0"/>
                </a:lnTo>
                <a:lnTo>
                  <a:pt x="3191286" y="2997619"/>
                </a:lnTo>
                <a:lnTo>
                  <a:pt x="0" y="1327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任意多边形 26"/>
          <p:cNvSpPr/>
          <p:nvPr>
            <p:custDataLst>
              <p:tags r:id="rId4"/>
            </p:custDataLst>
          </p:nvPr>
        </p:nvSpPr>
        <p:spPr>
          <a:xfrm>
            <a:off x="1905" y="-86360"/>
            <a:ext cx="11500485" cy="2924810"/>
          </a:xfrm>
          <a:custGeom>
            <a:avLst/>
            <a:gdLst>
              <a:gd name="connsiteX0" fmla="*/ 0 w 10896573"/>
              <a:gd name="connsiteY0" fmla="*/ 0 h 2925117"/>
              <a:gd name="connsiteX1" fmla="*/ 10896573 w 10896573"/>
              <a:gd name="connsiteY1" fmla="*/ 0 h 2925117"/>
              <a:gd name="connsiteX2" fmla="*/ 3191286 w 10896573"/>
              <a:gd name="connsiteY2" fmla="*/ 2925117 h 2925117"/>
              <a:gd name="connsiteX3" fmla="*/ 0 w 10896573"/>
              <a:gd name="connsiteY3" fmla="*/ 1255173 h 2925117"/>
            </a:gdLst>
            <a:ahLst/>
            <a:cxnLst>
              <a:cxn ang="0">
                <a:pos x="connsiteX0" y="connsiteY0"/>
              </a:cxn>
              <a:cxn ang="0">
                <a:pos x="connsiteX1" y="connsiteY1"/>
              </a:cxn>
              <a:cxn ang="0">
                <a:pos x="connsiteX2" y="connsiteY2"/>
              </a:cxn>
              <a:cxn ang="0">
                <a:pos x="connsiteX3" y="connsiteY3"/>
              </a:cxn>
            </a:cxnLst>
            <a:rect l="l" t="t" r="r" b="b"/>
            <a:pathLst>
              <a:path w="10896573" h="2925117">
                <a:moveTo>
                  <a:pt x="0" y="0"/>
                </a:moveTo>
                <a:lnTo>
                  <a:pt x="10896573" y="0"/>
                </a:lnTo>
                <a:lnTo>
                  <a:pt x="3191286" y="2925117"/>
                </a:lnTo>
                <a:lnTo>
                  <a:pt x="0" y="125517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27"/>
          <p:cNvSpPr/>
          <p:nvPr>
            <p:custDataLst>
              <p:tags r:id="rId5"/>
            </p:custDataLst>
          </p:nvPr>
        </p:nvSpPr>
        <p:spPr>
          <a:xfrm>
            <a:off x="1905" y="-117475"/>
            <a:ext cx="11012805" cy="2740025"/>
          </a:xfrm>
          <a:custGeom>
            <a:avLst/>
            <a:gdLst>
              <a:gd name="connsiteX0" fmla="*/ 0 w 10409010"/>
              <a:gd name="connsiteY0" fmla="*/ 0 h 2740026"/>
              <a:gd name="connsiteX1" fmla="*/ 10409010 w 10409010"/>
              <a:gd name="connsiteY1" fmla="*/ 0 h 2740026"/>
              <a:gd name="connsiteX2" fmla="*/ 3191286 w 10409010"/>
              <a:gd name="connsiteY2" fmla="*/ 2740026 h 2740026"/>
              <a:gd name="connsiteX3" fmla="*/ 0 w 10409010"/>
              <a:gd name="connsiteY3" fmla="*/ 1070082 h 2740026"/>
            </a:gdLst>
            <a:ahLst/>
            <a:cxnLst>
              <a:cxn ang="0">
                <a:pos x="connsiteX0" y="connsiteY0"/>
              </a:cxn>
              <a:cxn ang="0">
                <a:pos x="connsiteX1" y="connsiteY1"/>
              </a:cxn>
              <a:cxn ang="0">
                <a:pos x="connsiteX2" y="connsiteY2"/>
              </a:cxn>
              <a:cxn ang="0">
                <a:pos x="connsiteX3" y="connsiteY3"/>
              </a:cxn>
            </a:cxnLst>
            <a:rect l="l" t="t" r="r" b="b"/>
            <a:pathLst>
              <a:path w="10409010" h="2740026">
                <a:moveTo>
                  <a:pt x="0" y="0"/>
                </a:moveTo>
                <a:lnTo>
                  <a:pt x="10409010" y="0"/>
                </a:lnTo>
                <a:lnTo>
                  <a:pt x="3191286" y="2740026"/>
                </a:lnTo>
                <a:lnTo>
                  <a:pt x="0" y="10700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任意多边形 29"/>
          <p:cNvSpPr/>
          <p:nvPr>
            <p:custDataLst>
              <p:tags r:id="rId6"/>
            </p:custDataLst>
          </p:nvPr>
        </p:nvSpPr>
        <p:spPr>
          <a:xfrm>
            <a:off x="1270" y="-117475"/>
            <a:ext cx="10802620" cy="2660015"/>
          </a:xfrm>
          <a:custGeom>
            <a:avLst/>
            <a:gdLst>
              <a:gd name="connsiteX0" fmla="*/ 0 w 10198012"/>
              <a:gd name="connsiteY0" fmla="*/ 0 h 2659926"/>
              <a:gd name="connsiteX1" fmla="*/ 10198012 w 10198012"/>
              <a:gd name="connsiteY1" fmla="*/ 0 h 2659926"/>
              <a:gd name="connsiteX2" fmla="*/ 3191286 w 10198012"/>
              <a:gd name="connsiteY2" fmla="*/ 2659926 h 2659926"/>
              <a:gd name="connsiteX3" fmla="*/ 0 w 10198012"/>
              <a:gd name="connsiteY3" fmla="*/ 989982 h 2659926"/>
              <a:gd name="connsiteX4" fmla="*/ 0 w 10198012"/>
              <a:gd name="connsiteY4" fmla="*/ 0 h 265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012" h="2659926">
                <a:moveTo>
                  <a:pt x="0" y="0"/>
                </a:moveTo>
                <a:lnTo>
                  <a:pt x="10198012" y="0"/>
                </a:lnTo>
                <a:lnTo>
                  <a:pt x="3191286" y="2659926"/>
                </a:lnTo>
                <a:lnTo>
                  <a:pt x="0" y="989982"/>
                </a:lnTo>
                <a:lnTo>
                  <a:pt x="0" y="0"/>
                </a:lnTo>
                <a:close/>
              </a:path>
            </a:pathLst>
          </a:cu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反白瑞翼教育LOGO"/>
          <p:cNvPicPr>
            <a:picLocks noChangeAspect="1"/>
          </p:cNvPicPr>
          <p:nvPr/>
        </p:nvPicPr>
        <p:blipFill>
          <a:blip r:embed="rId7"/>
          <a:stretch>
            <a:fillRect/>
          </a:stretch>
        </p:blipFill>
        <p:spPr>
          <a:xfrm>
            <a:off x="4115435" y="513080"/>
            <a:ext cx="2254250" cy="508635"/>
          </a:xfrm>
          <a:prstGeom prst="rect">
            <a:avLst/>
          </a:prstGeom>
        </p:spPr>
      </p:pic>
      <p:sp>
        <p:nvSpPr>
          <p:cNvPr id="41" name="矩形 40"/>
          <p:cNvSpPr/>
          <p:nvPr/>
        </p:nvSpPr>
        <p:spPr>
          <a:xfrm>
            <a:off x="6419215" y="3292475"/>
            <a:ext cx="4375150" cy="738505"/>
          </a:xfrm>
          <a:prstGeom prst="rect">
            <a:avLst/>
          </a:prstGeom>
        </p:spPr>
        <p:txBody>
          <a:bodyPr wrap="square" lIns="0" tIns="0" rIns="0" bIns="0">
            <a:spAutoFit/>
          </a:bodyPr>
          <a:lstStyle/>
          <a:p>
            <a:r>
              <a:rPr lang="zh-CN" altLang="en-US" sz="4800" b="1" dirty="0">
                <a:solidFill>
                  <a:schemeClr val="tx1">
                    <a:lumMod val="75000"/>
                    <a:lumOff val="25000"/>
                  </a:schemeClr>
                </a:solidFill>
                <a:latin typeface="微软雅黑" panose="020B0503020204020204" charset="-122"/>
                <a:ea typeface="微软雅黑" panose="020B0503020204020204" charset="-122"/>
              </a:rPr>
              <a:t>谢谢观看</a:t>
            </a:r>
            <a:endParaRPr lang="zh-CN" altLang="en-US" sz="4800" b="1" dirty="0">
              <a:solidFill>
                <a:schemeClr val="tx1">
                  <a:lumMod val="75000"/>
                  <a:lumOff val="25000"/>
                </a:schemeClr>
              </a:solidFill>
              <a:latin typeface="微软雅黑" panose="020B0503020204020204" charset="-122"/>
              <a:ea typeface="微软雅黑" panose="020B0503020204020204" charset="-122"/>
            </a:endParaRPr>
          </a:p>
        </p:txBody>
      </p:sp>
      <p:sp>
        <p:nvSpPr>
          <p:cNvPr id="42" name="矩形 41"/>
          <p:cNvSpPr/>
          <p:nvPr/>
        </p:nvSpPr>
        <p:spPr>
          <a:xfrm>
            <a:off x="6419215" y="4083685"/>
            <a:ext cx="3575685" cy="245745"/>
          </a:xfrm>
          <a:prstGeom prst="rect">
            <a:avLst/>
          </a:prstGeom>
        </p:spPr>
        <p:txBody>
          <a:bodyPr wrap="square" lIns="0" tIns="0" rIns="0" bIns="0">
            <a:spAutoFit/>
          </a:bodyPr>
          <a:lstStyle/>
          <a:p>
            <a:pPr algn="dist"/>
            <a:r>
              <a:rPr lang="en-US" altLang="zh-CN" sz="1600">
                <a:solidFill>
                  <a:schemeClr val="tx1">
                    <a:lumMod val="75000"/>
                    <a:lumOff val="25000"/>
                  </a:schemeClr>
                </a:solidFill>
              </a:rPr>
              <a:t>THANK YOU FOR WATCHING</a:t>
            </a:r>
            <a:endParaRPr lang="en-US" altLang="zh-CN" sz="1600" dirty="0">
              <a:solidFill>
                <a:schemeClr val="tx1">
                  <a:lumMod val="75000"/>
                  <a:lumOff val="25000"/>
                </a:schemeClr>
              </a:solidFill>
            </a:endParaRPr>
          </a:p>
        </p:txBody>
      </p:sp>
      <p:cxnSp>
        <p:nvCxnSpPr>
          <p:cNvPr id="43" name="直接连接符 42"/>
          <p:cNvCxnSpPr/>
          <p:nvPr/>
        </p:nvCxnSpPr>
        <p:spPr>
          <a:xfrm flipV="1">
            <a:off x="6425565" y="4358640"/>
            <a:ext cx="3630930" cy="3175"/>
          </a:xfrm>
          <a:prstGeom prst="line">
            <a:avLst/>
          </a:prstGeom>
          <a:ln w="6350" cmpd="sng">
            <a:solidFill>
              <a:srgbClr val="10243F"/>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descr="SUGON图标"/>
          <p:cNvPicPr>
            <a:picLocks noChangeAspect="1"/>
          </p:cNvPicPr>
          <p:nvPr/>
        </p:nvPicPr>
        <p:blipFill>
          <a:blip r:embed="rId8"/>
          <a:stretch>
            <a:fillRect/>
          </a:stretch>
        </p:blipFill>
        <p:spPr>
          <a:xfrm>
            <a:off x="1651635" y="257175"/>
            <a:ext cx="2324735" cy="1020445"/>
          </a:xfrm>
          <a:prstGeom prst="rect">
            <a:avLst/>
          </a:prstGeom>
        </p:spPr>
      </p:pic>
      <p:sp>
        <p:nvSpPr>
          <p:cNvPr id="8" name="文本框 7"/>
          <p:cNvSpPr txBox="1"/>
          <p:nvPr/>
        </p:nvSpPr>
        <p:spPr>
          <a:xfrm>
            <a:off x="6758940" y="4721225"/>
            <a:ext cx="3297555" cy="829945"/>
          </a:xfrm>
          <a:prstGeom prst="rect">
            <a:avLst/>
          </a:prstGeom>
          <a:noFill/>
        </p:spPr>
        <p:txBody>
          <a:bodyPr wrap="square" rtlCol="0">
            <a:spAutoFit/>
          </a:bodyPr>
          <a:lstStyle/>
          <a:p>
            <a:pPr>
              <a:lnSpc>
                <a:spcPct val="150000"/>
              </a:lnSpc>
            </a:pPr>
            <a:r>
              <a:rPr lang="zh-CN" altLang="en-US" sz="1600" b="1" dirty="0">
                <a:solidFill>
                  <a:schemeClr val="tx1"/>
                </a:solidFill>
                <a:latin typeface="微软雅黑" panose="020B0503020204020204" charset="-122"/>
                <a:ea typeface="微软雅黑" panose="020B0503020204020204" charset="-122"/>
              </a:rPr>
              <a:t>报告人</a:t>
            </a:r>
            <a:r>
              <a:rPr lang="zh-CN" altLang="en-US" sz="1600" b="1" dirty="0">
                <a:latin typeface="微软雅黑" panose="020B0503020204020204" charset="-122"/>
                <a:ea typeface="微软雅黑" panose="020B0503020204020204" charset="-122"/>
              </a:rPr>
              <a:t>：曙光教育合作中心教学部</a:t>
            </a:r>
            <a:endParaRPr lang="en-US" altLang="zh-CN" sz="1600" b="1" dirty="0">
              <a:solidFill>
                <a:schemeClr val="tx1"/>
              </a:solidFill>
              <a:latin typeface="微软雅黑" panose="020B0503020204020204" charset="-122"/>
              <a:ea typeface="微软雅黑" panose="020B0503020204020204" charset="-122"/>
            </a:endParaRPr>
          </a:p>
          <a:p>
            <a:pPr>
              <a:lnSpc>
                <a:spcPct val="150000"/>
              </a:lnSpc>
            </a:pPr>
            <a:r>
              <a:rPr lang="zh-CN" altLang="en-US" sz="1600" b="1" dirty="0">
                <a:solidFill>
                  <a:schemeClr val="tx1"/>
                </a:solidFill>
                <a:latin typeface="微软雅黑" panose="020B0503020204020204" charset="-122"/>
                <a:ea typeface="微软雅黑" panose="020B0503020204020204" charset="-122"/>
              </a:rPr>
              <a:t>时   间： </a:t>
            </a:r>
            <a:r>
              <a:rPr lang="en-US" altLang="zh-CN" sz="1600" b="1" dirty="0">
                <a:solidFill>
                  <a:schemeClr val="tx1"/>
                </a:solidFill>
                <a:latin typeface="微软雅黑" panose="020B0503020204020204" charset="-122"/>
                <a:ea typeface="微软雅黑" panose="020B0503020204020204" charset="-122"/>
              </a:rPr>
              <a:t>2020</a:t>
            </a:r>
            <a:r>
              <a:rPr lang="zh-CN" altLang="en-US" sz="1600" b="1" dirty="0">
                <a:solidFill>
                  <a:schemeClr val="tx1"/>
                </a:solidFill>
                <a:latin typeface="微软雅黑" panose="020B0503020204020204" charset="-122"/>
                <a:ea typeface="微软雅黑" panose="020B0503020204020204" charset="-122"/>
              </a:rPr>
              <a:t>年</a:t>
            </a:r>
            <a:r>
              <a:rPr lang="en-US" altLang="zh-CN" sz="1600" b="1" dirty="0">
                <a:solidFill>
                  <a:schemeClr val="tx1"/>
                </a:solidFill>
                <a:latin typeface="微软雅黑" panose="020B0503020204020204" charset="-122"/>
                <a:ea typeface="微软雅黑" panose="020B0503020204020204" charset="-122"/>
              </a:rPr>
              <a:t>9</a:t>
            </a:r>
            <a:r>
              <a:rPr lang="zh-CN" altLang="en-US" sz="1600" b="1" dirty="0">
                <a:solidFill>
                  <a:schemeClr val="tx1"/>
                </a:solidFill>
                <a:latin typeface="微软雅黑" panose="020B0503020204020204" charset="-122"/>
                <a:ea typeface="微软雅黑" panose="020B0503020204020204" charset="-122"/>
              </a:rPr>
              <a:t>月</a:t>
            </a:r>
            <a:r>
              <a:rPr lang="en-US" altLang="zh-CN" sz="1600" b="1" dirty="0">
                <a:solidFill>
                  <a:schemeClr val="tx1"/>
                </a:solidFill>
                <a:latin typeface="微软雅黑" panose="020B0503020204020204" charset="-122"/>
                <a:ea typeface="微软雅黑" panose="020B0503020204020204" charset="-122"/>
              </a:rPr>
              <a:t>12</a:t>
            </a:r>
            <a:r>
              <a:rPr lang="zh-CN" altLang="en-US" sz="1600" b="1" dirty="0">
                <a:solidFill>
                  <a:schemeClr val="tx1"/>
                </a:solidFill>
                <a:latin typeface="微软雅黑" panose="020B0503020204020204" charset="-122"/>
                <a:ea typeface="微软雅黑" panose="020B0503020204020204" charset="-122"/>
              </a:rPr>
              <a:t>日</a:t>
            </a:r>
            <a:endParaRPr lang="zh-CN" altLang="en-US" sz="1600" b="1"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 Box 18"/>
          <p:cNvSpPr txBox="1">
            <a:spLocks noChangeArrowheads="1"/>
          </p:cNvSpPr>
          <p:nvPr/>
        </p:nvSpPr>
        <p:spPr bwMode="gray">
          <a:xfrm>
            <a:off x="1155700" y="736580"/>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1.1</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什么是大数据？</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1" name="TextBox 4"/>
          <p:cNvSpPr txBox="1"/>
          <p:nvPr/>
        </p:nvSpPr>
        <p:spPr>
          <a:xfrm>
            <a:off x="2837886" y="5883800"/>
            <a:ext cx="5448300" cy="369332"/>
          </a:xfrm>
          <a:prstGeom prst="rect">
            <a:avLst/>
          </a:prstGeom>
          <a:noFill/>
        </p:spPr>
        <p:txBody>
          <a:bodyPr wrap="square" rtlCol="0">
            <a:spAutoFit/>
          </a:bodyPr>
          <a:lstStyle/>
          <a:p>
            <a:pPr algn="ctr"/>
            <a:r>
              <a:rPr lang="zh-CN" altLang="en-US" dirty="0"/>
              <a:t>图：大数据的特征</a:t>
            </a:r>
            <a:endParaRPr lang="zh-CN" altLang="en-US" dirty="0"/>
          </a:p>
        </p:txBody>
      </p:sp>
      <p:grpSp>
        <p:nvGrpSpPr>
          <p:cNvPr id="12" name="组 21"/>
          <p:cNvGrpSpPr/>
          <p:nvPr/>
        </p:nvGrpSpPr>
        <p:grpSpPr bwMode="auto">
          <a:xfrm>
            <a:off x="1562636" y="1217321"/>
            <a:ext cx="9675987" cy="4573588"/>
            <a:chOff x="-144016" y="2168860"/>
            <a:chExt cx="9675521" cy="4572508"/>
          </a:xfrm>
        </p:grpSpPr>
        <p:grpSp>
          <p:nvGrpSpPr>
            <p:cNvPr id="13" name="组 6"/>
            <p:cNvGrpSpPr/>
            <p:nvPr/>
          </p:nvGrpSpPr>
          <p:grpSpPr bwMode="auto">
            <a:xfrm>
              <a:off x="-144016" y="2168860"/>
              <a:ext cx="9071992" cy="4572508"/>
              <a:chOff x="-36512" y="2168860"/>
              <a:chExt cx="9071992" cy="4572508"/>
            </a:xfrm>
          </p:grpSpPr>
          <p:grpSp>
            <p:nvGrpSpPr>
              <p:cNvPr id="16" name="组 1"/>
              <p:cNvGrpSpPr/>
              <p:nvPr/>
            </p:nvGrpSpPr>
            <p:grpSpPr bwMode="auto">
              <a:xfrm>
                <a:off x="-36512" y="2168860"/>
                <a:ext cx="9071992" cy="4572508"/>
                <a:chOff x="107504" y="2312876"/>
                <a:chExt cx="9071992" cy="4572508"/>
              </a:xfrm>
            </p:grpSpPr>
            <p:grpSp>
              <p:nvGrpSpPr>
                <p:cNvPr id="18" name="组 13"/>
                <p:cNvGrpSpPr/>
                <p:nvPr/>
              </p:nvGrpSpPr>
              <p:grpSpPr bwMode="auto">
                <a:xfrm>
                  <a:off x="107504" y="2312876"/>
                  <a:ext cx="9071992" cy="4572508"/>
                  <a:chOff x="107504" y="2312876"/>
                  <a:chExt cx="9071992" cy="4572508"/>
                </a:xfrm>
              </p:grpSpPr>
              <p:graphicFrame>
                <p:nvGraphicFramePr>
                  <p:cNvPr id="20" name="图示 5"/>
                  <p:cNvGraphicFramePr/>
                  <p:nvPr/>
                </p:nvGraphicFramePr>
                <p:xfrm>
                  <a:off x="107504" y="2312876"/>
                  <a:ext cx="9036496" cy="45725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1" name="组 7"/>
                  <p:cNvGrpSpPr/>
                  <p:nvPr/>
                </p:nvGrpSpPr>
                <p:grpSpPr bwMode="auto">
                  <a:xfrm>
                    <a:off x="411254" y="2420887"/>
                    <a:ext cx="8768242" cy="4176465"/>
                    <a:chOff x="411254" y="2420887"/>
                    <a:chExt cx="8768242" cy="4176465"/>
                  </a:xfrm>
                </p:grpSpPr>
                <p:sp>
                  <p:nvSpPr>
                    <p:cNvPr id="22" name="文本框 6"/>
                    <p:cNvSpPr txBox="1">
                      <a:spLocks noChangeArrowheads="1"/>
                    </p:cNvSpPr>
                    <p:nvPr/>
                  </p:nvSpPr>
                  <p:spPr bwMode="auto">
                    <a:xfrm>
                      <a:off x="683568" y="3246075"/>
                      <a:ext cx="2160240" cy="10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2000" dirty="0">
                          <a:latin typeface="华文楷体" panose="02010600040101010101" pitchFamily="2" charset="-122"/>
                          <a:ea typeface="华文楷体" panose="02010600040101010101" pitchFamily="2" charset="-122"/>
                        </a:rPr>
                        <a:t>5</a:t>
                      </a:r>
                      <a:r>
                        <a:rPr kumimoji="0" lang="zh-CN" altLang="en-US" sz="2000" dirty="0">
                          <a:latin typeface="华文楷体" panose="02010600040101010101" pitchFamily="2" charset="-122"/>
                          <a:ea typeface="华文楷体" panose="02010600040101010101" pitchFamily="2" charset="-122"/>
                        </a:rPr>
                        <a:t>亿用户</a:t>
                      </a:r>
                      <a:endParaRPr kumimoji="0" lang="en-US" altLang="zh-CN" sz="2000" dirty="0">
                        <a:latin typeface="华文楷体" panose="02010600040101010101" pitchFamily="2" charset="-122"/>
                        <a:ea typeface="华文楷体" panose="02010600040101010101" pitchFamily="2" charset="-122"/>
                      </a:endParaRPr>
                    </a:p>
                    <a:p>
                      <a:pPr algn="ctr"/>
                      <a:r>
                        <a:rPr kumimoji="0" lang="en-US" altLang="zh-CN" sz="2000" dirty="0">
                          <a:latin typeface="华文楷体" panose="02010600040101010101" pitchFamily="2" charset="-122"/>
                          <a:ea typeface="华文楷体" panose="02010600040101010101" pitchFamily="2" charset="-122"/>
                        </a:rPr>
                        <a:t>8</a:t>
                      </a:r>
                      <a:r>
                        <a:rPr kumimoji="0" lang="zh-CN" altLang="en-US" sz="2000" dirty="0">
                          <a:latin typeface="华文楷体" panose="02010600040101010101" pitchFamily="2" charset="-122"/>
                          <a:ea typeface="华文楷体" panose="02010600040101010101" pitchFamily="2" charset="-122"/>
                        </a:rPr>
                        <a:t>亿商品</a:t>
                      </a:r>
                      <a:endParaRPr kumimoji="0" lang="en-US" altLang="zh-CN" sz="2000" dirty="0">
                        <a:latin typeface="华文楷体" panose="02010600040101010101" pitchFamily="2" charset="-122"/>
                        <a:ea typeface="华文楷体" panose="02010600040101010101" pitchFamily="2" charset="-122"/>
                      </a:endParaRPr>
                    </a:p>
                    <a:p>
                      <a:pPr algn="ctr"/>
                      <a:r>
                        <a:rPr kumimoji="0" lang="en-US" altLang="zh-CN" sz="2000" dirty="0">
                          <a:latin typeface="华文楷体" panose="02010600040101010101" pitchFamily="2" charset="-122"/>
                          <a:ea typeface="华文楷体" panose="02010600040101010101" pitchFamily="2" charset="-122"/>
                        </a:rPr>
                        <a:t>20</a:t>
                      </a:r>
                      <a:r>
                        <a:rPr kumimoji="0" lang="zh-CN" altLang="en-US" sz="2000" dirty="0">
                          <a:latin typeface="华文楷体" panose="02010600040101010101" pitchFamily="2" charset="-122"/>
                          <a:ea typeface="华文楷体" panose="02010600040101010101" pitchFamily="2" charset="-122"/>
                        </a:rPr>
                        <a:t>亿</a:t>
                      </a:r>
                      <a:r>
                        <a:rPr kumimoji="0" lang="en-US" altLang="zh-CN" sz="2000" dirty="0">
                          <a:latin typeface="华文楷体" panose="02010600040101010101" pitchFamily="2" charset="-122"/>
                          <a:ea typeface="华文楷体" panose="02010600040101010101" pitchFamily="2" charset="-122"/>
                        </a:rPr>
                        <a:t>PV/</a:t>
                      </a:r>
                      <a:r>
                        <a:rPr kumimoji="0" lang="zh-CN" altLang="en-US" sz="2000" dirty="0">
                          <a:latin typeface="华文楷体" panose="02010600040101010101" pitchFamily="2" charset="-122"/>
                          <a:ea typeface="华文楷体" panose="02010600040101010101" pitchFamily="2" charset="-122"/>
                        </a:rPr>
                        <a:t>天</a:t>
                      </a:r>
                      <a:endParaRPr kumimoji="0" lang="en-US" altLang="zh-CN" sz="2000" dirty="0">
                        <a:latin typeface="华文楷体" panose="02010600040101010101" pitchFamily="2" charset="-122"/>
                        <a:ea typeface="华文楷体" panose="02010600040101010101" pitchFamily="2" charset="-122"/>
                      </a:endParaRPr>
                    </a:p>
                  </p:txBody>
                </p:sp>
                <p:sp>
                  <p:nvSpPr>
                    <p:cNvPr id="23" name="文本框 9"/>
                    <p:cNvSpPr txBox="1">
                      <a:spLocks noChangeArrowheads="1"/>
                    </p:cNvSpPr>
                    <p:nvPr/>
                  </p:nvSpPr>
                  <p:spPr bwMode="auto">
                    <a:xfrm>
                      <a:off x="7452320" y="6063679"/>
                      <a:ext cx="1440160" cy="4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r>
                        <a:rPr kumimoji="0" lang="zh-CN" altLang="en-US" sz="2000">
                          <a:latin typeface="华文楷体" panose="02010600040101010101" pitchFamily="2" charset="-122"/>
                          <a:ea typeface="华文楷体" panose="02010600040101010101" pitchFamily="2" charset="-122"/>
                        </a:rPr>
                        <a:t>用户评论</a:t>
                      </a:r>
                      <a:endParaRPr kumimoji="0" lang="en-US" altLang="zh-CN" sz="2000">
                        <a:latin typeface="华文楷体" panose="02010600040101010101" pitchFamily="2" charset="-122"/>
                        <a:ea typeface="华文楷体" panose="02010600040101010101" pitchFamily="2" charset="-122"/>
                      </a:endParaRPr>
                    </a:p>
                  </p:txBody>
                </p:sp>
                <p:sp>
                  <p:nvSpPr>
                    <p:cNvPr id="24" name="文本框 23"/>
                    <p:cNvSpPr txBox="1">
                      <a:spLocks noChangeArrowheads="1"/>
                    </p:cNvSpPr>
                    <p:nvPr/>
                  </p:nvSpPr>
                  <p:spPr bwMode="auto">
                    <a:xfrm>
                      <a:off x="7466620" y="3140968"/>
                      <a:ext cx="1712876" cy="4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2000" dirty="0">
                          <a:latin typeface="华文楷体" panose="02010600040101010101" pitchFamily="2" charset="-122"/>
                          <a:ea typeface="华文楷体" panose="02010600040101010101" pitchFamily="2" charset="-122"/>
                        </a:rPr>
                        <a:t>3</a:t>
                      </a:r>
                      <a:r>
                        <a:rPr kumimoji="0" lang="zh-CN" altLang="en-US" sz="2000" dirty="0">
                          <a:latin typeface="华文楷体" panose="02010600040101010101" pitchFamily="2" charset="-122"/>
                          <a:ea typeface="华文楷体" panose="02010600040101010101" pitchFamily="2" charset="-122"/>
                        </a:rPr>
                        <a:t>万条</a:t>
                      </a:r>
                      <a:r>
                        <a:rPr kumimoji="0" lang="en-US" altLang="zh-CN" sz="2000" dirty="0">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秒</a:t>
                      </a:r>
                      <a:endParaRPr kumimoji="0" lang="en-US" altLang="zh-CN" sz="2000" dirty="0">
                        <a:latin typeface="华文楷体" panose="02010600040101010101" pitchFamily="2" charset="-122"/>
                        <a:ea typeface="华文楷体" panose="02010600040101010101" pitchFamily="2" charset="-122"/>
                      </a:endParaRPr>
                    </a:p>
                  </p:txBody>
                </p:sp>
                <p:pic>
                  <p:nvPicPr>
                    <p:cNvPr id="25"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19864" y="2420887"/>
                      <a:ext cx="720080" cy="71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00176" y="4833156"/>
                      <a:ext cx="1011776" cy="53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4763" y="4701082"/>
                      <a:ext cx="2108517" cy="45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5"/>
                    <p:cNvPicPr>
                      <a:picLocks noChangeAspect="1"/>
                    </p:cNvPicPr>
                    <p:nvPr/>
                  </p:nvPicPr>
                  <p:blipFill>
                    <a:blip r:embed="rId9">
                      <a:clrChange>
                        <a:clrFrom>
                          <a:srgbClr val="FCFEFC"/>
                        </a:clrFrom>
                        <a:clrTo>
                          <a:srgbClr val="FCFEFC">
                            <a:alpha val="0"/>
                          </a:srgbClr>
                        </a:clrTo>
                      </a:clrChange>
                      <a:extLst>
                        <a:ext uri="{28A0092B-C50C-407E-A947-70E740481C1C}">
                          <a14:useLocalDpi xmlns:a14="http://schemas.microsoft.com/office/drawing/2010/main" val="0"/>
                        </a:ext>
                      </a:extLst>
                    </a:blip>
                    <a:srcRect t="35522" b="36418"/>
                    <a:stretch>
                      <a:fillRect/>
                    </a:stretch>
                  </p:blipFill>
                  <p:spPr bwMode="auto">
                    <a:xfrm>
                      <a:off x="532173" y="5151589"/>
                      <a:ext cx="2003319" cy="4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1274" y="5655644"/>
                      <a:ext cx="1908212" cy="33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11254" y="6093296"/>
                      <a:ext cx="864096" cy="42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11354" y="6057292"/>
                      <a:ext cx="578637" cy="5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599500" y="5481228"/>
                      <a:ext cx="1256468" cy="5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9"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3422" y="6129300"/>
                  <a:ext cx="738399" cy="388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2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07096" y="2466945"/>
                <a:ext cx="1368152" cy="67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2"/>
            <p:cNvSpPr>
              <a:spLocks noChangeArrowheads="1"/>
            </p:cNvSpPr>
            <p:nvPr/>
          </p:nvSpPr>
          <p:spPr bwMode="auto">
            <a:xfrm>
              <a:off x="6798196" y="3903439"/>
              <a:ext cx="2733309" cy="70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2000" dirty="0">
                  <a:latin typeface="华文楷体" panose="02010600040101010101" pitchFamily="2" charset="-122"/>
                  <a:ea typeface="华文楷体" panose="02010600040101010101" pitchFamily="2" charset="-122"/>
                </a:rPr>
                <a:t>5</a:t>
              </a:r>
              <a:r>
                <a:rPr kumimoji="0" lang="zh-CN" altLang="en-US" sz="2000" dirty="0">
                  <a:latin typeface="华文楷体" panose="02010600040101010101" pitchFamily="2" charset="-122"/>
                  <a:ea typeface="华文楷体" panose="02010600040101010101" pitchFamily="2" charset="-122"/>
                </a:rPr>
                <a:t>万订单</a:t>
              </a:r>
              <a:r>
                <a:rPr kumimoji="0" lang="en-US" altLang="zh-CN" sz="2000" dirty="0">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分钟</a:t>
              </a:r>
              <a:endParaRPr kumimoji="0" lang="en-US" altLang="zh-CN" sz="2000" dirty="0">
                <a:latin typeface="华文楷体" panose="02010600040101010101" pitchFamily="2" charset="-122"/>
                <a:ea typeface="华文楷体" panose="02010600040101010101" pitchFamily="2" charset="-122"/>
              </a:endParaRPr>
            </a:p>
            <a:p>
              <a:pPr algn="ctr"/>
              <a:r>
                <a:rPr kumimoji="0" lang="en-US" altLang="zh-CN" sz="2000" dirty="0">
                  <a:latin typeface="华文楷体" panose="02010600040101010101" pitchFamily="2" charset="-122"/>
                  <a:ea typeface="华文楷体" panose="02010600040101010101" pitchFamily="2" charset="-122"/>
                </a:rPr>
                <a:t>2017</a:t>
              </a:r>
              <a:r>
                <a:rPr kumimoji="0" lang="zh-CN" altLang="en-US" sz="2000" dirty="0">
                  <a:latin typeface="华文楷体" panose="02010600040101010101" pitchFamily="2" charset="-122"/>
                  <a:ea typeface="华文楷体" panose="02010600040101010101" pitchFamily="2" charset="-122"/>
                </a:rPr>
                <a:t>双</a:t>
              </a:r>
              <a:r>
                <a:rPr kumimoji="0" lang="en-US" altLang="zh-CN" sz="2000" dirty="0">
                  <a:latin typeface="华文楷体" panose="02010600040101010101" pitchFamily="2" charset="-122"/>
                  <a:ea typeface="华文楷体" panose="02010600040101010101" pitchFamily="2" charset="-122"/>
                </a:rPr>
                <a:t>11</a:t>
              </a:r>
              <a:r>
                <a:rPr kumimoji="0" lang="zh-CN" altLang="en-US" sz="2000" dirty="0">
                  <a:latin typeface="华文楷体" panose="02010600040101010101" pitchFamily="2" charset="-122"/>
                  <a:ea typeface="华文楷体" panose="02010600040101010101" pitchFamily="2" charset="-122"/>
                </a:rPr>
                <a:t>：</a:t>
              </a:r>
              <a:r>
                <a:rPr kumimoji="0" lang="en-US" altLang="zh-CN" sz="2000" dirty="0">
                  <a:latin typeface="华文楷体" panose="02010600040101010101" pitchFamily="2" charset="-122"/>
                  <a:ea typeface="华文楷体" panose="02010600040101010101" pitchFamily="2" charset="-122"/>
                </a:rPr>
                <a:t>32.5</a:t>
              </a:r>
              <a:r>
                <a:rPr kumimoji="0" lang="zh-CN" altLang="en-US" sz="2000" dirty="0">
                  <a:latin typeface="华文楷体" panose="02010600040101010101" pitchFamily="2" charset="-122"/>
                  <a:ea typeface="华文楷体" panose="02010600040101010101" pitchFamily="2" charset="-122"/>
                </a:rPr>
                <a:t>万笔</a:t>
              </a:r>
              <a:r>
                <a:rPr kumimoji="0" lang="en-US" altLang="zh-CN" sz="2000" dirty="0">
                  <a:latin typeface="华文楷体" panose="02010600040101010101" pitchFamily="2" charset="-122"/>
                  <a:ea typeface="华文楷体" panose="02010600040101010101" pitchFamily="2" charset="-122"/>
                </a:rPr>
                <a:t>/</a:t>
              </a:r>
              <a:r>
                <a:rPr kumimoji="0" lang="zh-CN" altLang="en-US" sz="2000" dirty="0">
                  <a:latin typeface="华文楷体" panose="02010600040101010101" pitchFamily="2" charset="-122"/>
                  <a:ea typeface="华文楷体" panose="02010600040101010101" pitchFamily="2" charset="-122"/>
                </a:rPr>
                <a:t>秒</a:t>
              </a:r>
              <a:endParaRPr kumimoji="0" lang="en-US" altLang="zh-CN" sz="2000" dirty="0">
                <a:latin typeface="华文楷体" panose="02010600040101010101" pitchFamily="2" charset="-122"/>
                <a:ea typeface="华文楷体" panose="02010600040101010101" pitchFamily="2" charset="-122"/>
              </a:endParaRPr>
            </a:p>
          </p:txBody>
        </p:sp>
        <p:pic>
          <p:nvPicPr>
            <p:cNvPr id="15" name="图片 2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3381887"/>
              <a:ext cx="1118780" cy="55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平行四边形 39"/>
          <p:cNvSpPr/>
          <p:nvPr/>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什么是大数据？</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22675"/>
            <a:ext cx="12192000" cy="4012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1.2</a:t>
            </a: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数据变得越来越重要</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0" name="矩形 9"/>
          <p:cNvSpPr/>
          <p:nvPr/>
        </p:nvSpPr>
        <p:spPr>
          <a:xfrm>
            <a:off x="1016000" y="1435799"/>
            <a:ext cx="10160000" cy="954107"/>
          </a:xfrm>
          <a:prstGeom prst="rect">
            <a:avLst/>
          </a:prstGeom>
        </p:spPr>
        <p:txBody>
          <a:bodyPr wrap="square">
            <a:spAutoFit/>
          </a:bodyPr>
          <a:lstStyle/>
          <a:p>
            <a:r>
              <a:rPr lang="zh-CN" altLang="en-US" sz="2800" b="1" dirty="0">
                <a:solidFill>
                  <a:srgbClr val="FF0000"/>
                </a:solidFill>
                <a:latin typeface="微软雅黑" panose="020B0503020204020204" charset="-122"/>
                <a:ea typeface="微软雅黑" panose="020B0503020204020204" charset="-122"/>
              </a:rPr>
              <a:t>随着互联网的迅猛发展，人们开始重新审视数据的价值，很多企业开始把数据看作</a:t>
            </a:r>
            <a:r>
              <a:rPr lang="zh-CN" altLang="en-US" sz="2400" b="1" dirty="0">
                <a:solidFill>
                  <a:srgbClr val="FF0000"/>
                </a:solidFill>
                <a:latin typeface="微软雅黑" panose="020B0503020204020204" charset="-122"/>
                <a:ea typeface="微软雅黑" panose="020B0503020204020204" charset="-122"/>
                <a:sym typeface="+mn-ea"/>
              </a:rPr>
              <a:t>企业的核心资产</a:t>
            </a:r>
            <a:endParaRPr lang="zh-CN" altLang="en-US" sz="2400" dirty="0">
              <a:solidFill>
                <a:srgbClr val="FF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410" y="2389906"/>
            <a:ext cx="8830907" cy="36295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0152" y="802005"/>
            <a:ext cx="8211696" cy="3724795"/>
          </a:xfrm>
          <a:prstGeom prst="rect">
            <a:avLst/>
          </a:prstGeom>
        </p:spPr>
      </p:pic>
      <p:sp>
        <p:nvSpPr>
          <p:cNvPr id="40" name="平行四边形 39"/>
          <p:cNvSpPr/>
          <p:nvPr userDrawn="1"/>
        </p:nvSpPr>
        <p:spPr>
          <a:xfrm>
            <a:off x="760095" y="802005"/>
            <a:ext cx="124460" cy="198755"/>
          </a:xfrm>
          <a:prstGeom prst="parallelogram">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userDrawn="1"/>
        </p:nvSpPr>
        <p:spPr>
          <a:xfrm>
            <a:off x="887095" y="929005"/>
            <a:ext cx="124460" cy="198755"/>
          </a:xfrm>
          <a:prstGeom prst="parallelogram">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userDrawn="1"/>
        </p:nvSpPr>
        <p:spPr>
          <a:xfrm>
            <a:off x="889635" y="929005"/>
            <a:ext cx="124460" cy="198755"/>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9051290" y="50165"/>
            <a:ext cx="0" cy="339090"/>
          </a:xfrm>
          <a:prstGeom prst="line">
            <a:avLst/>
          </a:prstGeom>
          <a:ln w="127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 Box 18"/>
          <p:cNvSpPr txBox="1">
            <a:spLocks noChangeArrowheads="1"/>
          </p:cNvSpPr>
          <p:nvPr/>
        </p:nvSpPr>
        <p:spPr bwMode="gray">
          <a:xfrm>
            <a:off x="1121410" y="733425"/>
            <a:ext cx="6811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tx1">
                    <a:lumMod val="65000"/>
                    <a:lumOff val="35000"/>
                  </a:schemeClr>
                </a:solidFill>
                <a:latin typeface="微软雅黑" panose="020B0503020204020204" charset="-122"/>
                <a:ea typeface="微软雅黑" panose="020B0503020204020204" charset="-122"/>
              </a:rPr>
              <a:t>1.2</a:t>
            </a: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数据变得越来越重要</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0" name="矩形 9"/>
          <p:cNvSpPr/>
          <p:nvPr/>
        </p:nvSpPr>
        <p:spPr>
          <a:xfrm>
            <a:off x="1121410" y="4727256"/>
            <a:ext cx="10160000" cy="1569660"/>
          </a:xfrm>
          <a:prstGeom prst="rect">
            <a:avLst/>
          </a:prstGeom>
        </p:spPr>
        <p:txBody>
          <a:bodyPr wrap="square">
            <a:spAutoFit/>
          </a:bodyPr>
          <a:lstStyle/>
          <a:p>
            <a:pPr>
              <a:spcBef>
                <a:spcPts val="1200"/>
              </a:spcBef>
            </a:pPr>
            <a:r>
              <a:rPr lang="zh-CN" altLang="en-US" sz="2400" dirty="0">
                <a:solidFill>
                  <a:srgbClr val="333333"/>
                </a:solidFill>
                <a:latin typeface="微软雅黑" panose="020B0503020204020204" charset="-122"/>
                <a:ea typeface="微软雅黑" panose="020B0503020204020204" charset="-122"/>
              </a:rPr>
              <a:t>马云在</a:t>
            </a:r>
            <a:r>
              <a:rPr lang="en-US" altLang="zh-CN" sz="2400" dirty="0">
                <a:solidFill>
                  <a:srgbClr val="333333"/>
                </a:solidFill>
                <a:latin typeface="微软雅黑" panose="020B0503020204020204" charset="-122"/>
                <a:ea typeface="微软雅黑" panose="020B0503020204020204" charset="-122"/>
              </a:rPr>
              <a:t>2018</a:t>
            </a:r>
            <a:r>
              <a:rPr lang="zh-CN" altLang="en-US" sz="2400" dirty="0">
                <a:solidFill>
                  <a:srgbClr val="333333"/>
                </a:solidFill>
                <a:latin typeface="微软雅黑" panose="020B0503020204020204" charset="-122"/>
                <a:ea typeface="微软雅黑" panose="020B0503020204020204" charset="-122"/>
              </a:rPr>
              <a:t>年的一次采访中说到：</a:t>
            </a:r>
            <a:r>
              <a:rPr lang="en-US" altLang="zh-CN" sz="2400" dirty="0">
                <a:solidFill>
                  <a:srgbClr val="333333"/>
                </a:solidFill>
                <a:latin typeface="微软雅黑" panose="020B0503020204020204" charset="-122"/>
                <a:ea typeface="微软雅黑" panose="020B0503020204020204" charset="-122"/>
              </a:rPr>
              <a:t>9</a:t>
            </a:r>
            <a:r>
              <a:rPr lang="zh-CN" altLang="en-US" sz="2400" dirty="0">
                <a:solidFill>
                  <a:srgbClr val="333333"/>
                </a:solidFill>
                <a:latin typeface="微软雅黑" panose="020B0503020204020204" charset="-122"/>
                <a:ea typeface="微软雅黑" panose="020B0503020204020204" charset="-122"/>
              </a:rPr>
              <a:t>年前，阿里巴巴就已经决定要从一个电商公司成为一个数据公司。阿里巴巴从那时候开始，就已经不称自己是个电商公司了。</a:t>
            </a:r>
            <a:r>
              <a:rPr lang="zh-CN" altLang="en-US" sz="2400" b="1" dirty="0">
                <a:solidFill>
                  <a:srgbClr val="C00000"/>
                </a:solidFill>
                <a:latin typeface="微软雅黑" panose="020B0503020204020204" charset="-122"/>
                <a:ea typeface="微软雅黑" panose="020B0503020204020204" charset="-122"/>
              </a:rPr>
              <a:t>马云认为，数据在</a:t>
            </a:r>
            <a:r>
              <a:rPr lang="en-US" altLang="zh-CN" sz="2400" b="1" dirty="0">
                <a:solidFill>
                  <a:srgbClr val="C00000"/>
                </a:solidFill>
                <a:latin typeface="微软雅黑" panose="020B0503020204020204" charset="-122"/>
                <a:ea typeface="微软雅黑" panose="020B0503020204020204" charset="-122"/>
              </a:rPr>
              <a:t>21</a:t>
            </a:r>
            <a:r>
              <a:rPr lang="zh-CN" altLang="en-US" sz="2400" b="1" dirty="0">
                <a:solidFill>
                  <a:srgbClr val="C00000"/>
                </a:solidFill>
                <a:latin typeface="微软雅黑" panose="020B0503020204020204" charset="-122"/>
                <a:ea typeface="微软雅黑" panose="020B0503020204020204" charset="-122"/>
              </a:rPr>
              <a:t>世纪就会像上一个世纪的石油一样，“起初没人关心石油能用来干嘛”，但是之后会成为价值的东西。</a:t>
            </a:r>
            <a:endParaRPr lang="zh-CN" altLang="en-US" sz="2400" b="1" dirty="0">
              <a:solidFill>
                <a:srgbClr val="C00000"/>
              </a:solidFill>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diagram20198668_1*y*1"/>
  <p:tag name="KSO_WM_TEMPLATE_CATEGORY" val="diagram"/>
  <p:tag name="KSO_WM_TEMPLATE_INDEX" val="2019866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8668_1*i*3"/>
  <p:tag name="KSO_WM_TEMPLATE_CATEGORY" val="diagram"/>
  <p:tag name="KSO_WM_TEMPLATE_INDEX" val="2019866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8668_1*i*4"/>
  <p:tag name="KSO_WM_TEMPLATE_CATEGORY" val="diagram"/>
  <p:tag name="KSO_WM_TEMPLATE_INDEX" val="20198668"/>
  <p:tag name="KSO_WM_UNIT_LAYERLEVEL" val="1"/>
  <p:tag name="KSO_WM_TAG_VERSION" val="1.0"/>
  <p:tag name="KSO_WM_BEAUTIFY_FLAG" val="#wm#"/>
</p:tagLst>
</file>

<file path=ppt/tags/tag13.xml><?xml version="1.0" encoding="utf-8"?>
<p:tagLst xmlns:p="http://schemas.openxmlformats.org/presentationml/2006/main">
  <p:tag name="KSO_WM_UNIT_PRESET_TEXT" val="点击此处添加正文，文字是您思想的提炼，为了最终呈现发布的良好效果，请尽量言简意赅的阐述观点。&#10;根据需要可酌情增减文字，以便观者准确理解您所传达的信息。"/>
  <p:tag name="KSO_WM_UNIT_NOCLEAR" val="0"/>
  <p:tag name="KSO_WM_UNIT_VALUE" val="120"/>
  <p:tag name="KSO_WM_UNIT_HIGHLIGHT" val="0"/>
  <p:tag name="KSO_WM_UNIT_COMPATIBLE" val="0"/>
  <p:tag name="KSO_WM_UNIT_DIAGRAM_ISNUMVISUAL" val="0"/>
  <p:tag name="KSO_WM_UNIT_DIAGRAM_ISREFERUNIT" val="0"/>
  <p:tag name="KSO_WM_UNIT_TYPE" val="f"/>
  <p:tag name="KSO_WM_UNIT_INDEX" val="1"/>
  <p:tag name="KSO_WM_UNIT_ID" val="diagram20198668_1*f*1"/>
  <p:tag name="KSO_WM_TEMPLATE_CATEGORY" val="diagram"/>
  <p:tag name="KSO_WM_TEMPLATE_INDEX" val="20198668"/>
  <p:tag name="KSO_WM_UNIT_LAYERLEVEL" val="1"/>
  <p:tag name="KSO_WM_TAG_VERSION" val="1.0"/>
  <p:tag name="KSO_WM_BEAUTIFY_FLAG" val="#wm#"/>
</p:tagLst>
</file>

<file path=ppt/tags/tag14.xml><?xml version="1.0" encoding="utf-8"?>
<p:tagLst xmlns:p="http://schemas.openxmlformats.org/presentationml/2006/main">
  <p:tag name="KSO_WM_SLIDE_ID" val="diagram20198668_1"/>
  <p:tag name="KSO_WM_TEMPLATE_SUBCATEGORY" val="8"/>
  <p:tag name="KSO_WM_SLIDE_ITEM_CNT" val="0"/>
  <p:tag name="KSO_WM_SLIDE_INDEX" val="1"/>
  <p:tag name="KSO_WM_TAG_VERSION" val="1.0"/>
  <p:tag name="KSO_WM_BEAUTIFY_FLAG" val="#wm#"/>
  <p:tag name="KSO_WM_TEMPLATE_CATEGORY" val="diagram"/>
  <p:tag name="KSO_WM_TEMPLATE_INDEX" val="20198668"/>
  <p:tag name="KSO_WM_SLIDE_LAYOUT" val="a_f_y"/>
  <p:tag name="KSO_WM_SLIDE_LAYOUT_CNT" val="1_1_1"/>
  <p:tag name="KSO_WM_SLIDE_TYPE" val="text"/>
  <p:tag name="KSO_WM_SLIDE_SUBTYPE" val="pureTxt"/>
  <p:tag name="KSO_WM_SLIDE_SIZE" val="959*539"/>
  <p:tag name="KSO_WM_SLIDE_POSITION" val="0*0"/>
</p:tagLst>
</file>

<file path=ppt/tags/tag15.xml><?xml version="1.0" encoding="utf-8"?>
<p:tagLst xmlns:p="http://schemas.openxmlformats.org/presentationml/2006/main">
  <p:tag name="KSO_WM_SLIDE_ID" val="diagram20198668_1"/>
  <p:tag name="KSO_WM_TEMPLATE_SUBCATEGORY" val="8"/>
  <p:tag name="KSO_WM_SLIDE_ITEM_CNT" val="0"/>
  <p:tag name="KSO_WM_SLIDE_INDEX" val="1"/>
  <p:tag name="KSO_WM_TAG_VERSION" val="1.0"/>
  <p:tag name="KSO_WM_BEAUTIFY_FLAG" val="#wm#"/>
  <p:tag name="KSO_WM_TEMPLATE_CATEGORY" val="diagram"/>
  <p:tag name="KSO_WM_TEMPLATE_INDEX" val="20198668"/>
  <p:tag name="KSO_WM_SLIDE_LAYOUT" val="a_f_y"/>
  <p:tag name="KSO_WM_SLIDE_LAYOUT_CNT" val="1_1_1"/>
  <p:tag name="KSO_WM_SLIDE_TYPE" val="text"/>
  <p:tag name="KSO_WM_SLIDE_SUBTYPE" val="pureTxt"/>
  <p:tag name="KSO_WM_SLIDE_SIZE" val="959*539"/>
  <p:tag name="KSO_WM_SLIDE_POSITION" val="0*0"/>
</p:tagLst>
</file>

<file path=ppt/tags/tag16.xml><?xml version="1.0" encoding="utf-8"?>
<p:tagLst xmlns:p="http://schemas.openxmlformats.org/presentationml/2006/main">
  <p:tag name="KSO_WM_SLIDE_ID" val="diagram20198668_1"/>
  <p:tag name="KSO_WM_TEMPLATE_SUBCATEGORY" val="8"/>
  <p:tag name="KSO_WM_SLIDE_ITEM_CNT" val="0"/>
  <p:tag name="KSO_WM_SLIDE_INDEX" val="1"/>
  <p:tag name="KSO_WM_TAG_VERSION" val="1.0"/>
  <p:tag name="KSO_WM_BEAUTIFY_FLAG" val="#wm#"/>
  <p:tag name="KSO_WM_TEMPLATE_CATEGORY" val="diagram"/>
  <p:tag name="KSO_WM_TEMPLATE_INDEX" val="20198668"/>
  <p:tag name="KSO_WM_SLIDE_LAYOUT" val="a_f_y"/>
  <p:tag name="KSO_WM_SLIDE_LAYOUT_CNT" val="1_1_1"/>
  <p:tag name="KSO_WM_SLIDE_TYPE" val="text"/>
  <p:tag name="KSO_WM_SLIDE_SUBTYPE" val="pureTxt"/>
  <p:tag name="KSO_WM_SLIDE_SIZE" val="959*539"/>
  <p:tag name="KSO_WM_SLIDE_POSITION" val="0*0"/>
</p:tagLst>
</file>

<file path=ppt/tags/tag17.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i"/>
  <p:tag name="KSO_WM_UNIT_INDEX" val="1_1"/>
  <p:tag name="KSO_WM_UNIT_ID" val="diagram20169541_6*m_i*1_1"/>
  <p:tag name="KSO_WM_UNIT_LAYERLEVEL" val="1_1"/>
  <p:tag name="KSO_WM_DIAGRAM_GROUP_CODE" val="m1-1"/>
  <p:tag name="KSO_WM_UNIT_LINE_FORE_SCHEMECOLOR_INDEX" val="15"/>
  <p:tag name="KSO_WM_UNIT_LINE_FILL_TYPE" val="2"/>
  <p:tag name="KSO_WM_UNIT_USESOURCEFORMAT_APPLY" val="1"/>
</p:tagLst>
</file>

<file path=ppt/tags/tag18.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1_1"/>
  <p:tag name="KSO_WM_UNIT_ID" val="diagram20169541_6*m_h_i*1_1_1"/>
  <p:tag name="KSO_WM_UNIT_LAYERLEVEL" val="1_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1_2"/>
  <p:tag name="KSO_WM_UNIT_ID" val="diagram20169541_6*m_h_i*1_1_2"/>
  <p:tag name="KSO_WM_UNIT_LAYERLEVEL" val="1_1_1"/>
  <p:tag name="KSO_WM_DIAGRAM_GROUP_CODE" val="m1-1"/>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5_1"/>
  <p:tag name="KSO_WM_UNIT_ID" val="diagram20169541_6*m_h_i*1_5_1"/>
  <p:tag name="KSO_WM_UNIT_LAYERLEVEL" val="1_1_1"/>
  <p:tag name="KSO_WM_DIAGRAM_GROUP_CODE" val="m1-1"/>
  <p:tag name="KSO_WM_UNIT_FILL_FORE_SCHEMECOLOR_INDEX" val="10"/>
  <p:tag name="KSO_WM_UNIT_FILL_TYPE" val="1"/>
  <p:tag name="KSO_WM_UNIT_LINE_FORE_SCHEMECOLOR_INDEX" val="10"/>
  <p:tag name="KSO_WM_UNIT_LINE_FILL_TYPE" val="2"/>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5_2"/>
  <p:tag name="KSO_WM_UNIT_ID" val="diagram20169541_6*m_h_i*1_5_2"/>
  <p:tag name="KSO_WM_UNIT_LAYERLEVEL" val="1_1_1"/>
  <p:tag name="KSO_WM_DIAGRAM_GROUP_CODE" val="m1-1"/>
  <p:tag name="KSO_WM_UNIT_TEXT_FILL_FORE_SCHEMECOLOR_INDEX" val="14"/>
  <p:tag name="KSO_WM_UNIT_TEXT_FILL_TYPE" val="1"/>
  <p:tag name="KSO_WM_UNIT_USESOURCEFORMAT_APPLY" val="1"/>
</p:tagLst>
</file>

<file path=ppt/tags/tag22.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4_1"/>
  <p:tag name="KSO_WM_UNIT_ID" val="diagram20169541_6*m_h_i*1_4_1"/>
  <p:tag name="KSO_WM_UNIT_LAYERLEVEL" val="1_1_1"/>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4_2"/>
  <p:tag name="KSO_WM_UNIT_ID" val="diagram20169541_6*m_h_i*1_4_2"/>
  <p:tag name="KSO_WM_UNIT_LAYERLEVEL" val="1_1_1"/>
  <p:tag name="KSO_WM_DIAGRAM_GROUP_CODE" val="m1-1"/>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6_1"/>
  <p:tag name="KSO_WM_UNIT_ID" val="diagram20169541_6*m_h_i*1_6_1"/>
  <p:tag name="KSO_WM_UNIT_LAYERLEVEL" val="1_1_1"/>
  <p:tag name="KSO_WM_DIAGRAM_GROUP_CODE" val="m1-1"/>
  <p:tag name="KSO_WM_UNIT_FILL_FORE_SCHEMECOLOR_INDEX" val="9"/>
  <p:tag name="KSO_WM_UNIT_FILL_TYPE" val="1"/>
  <p:tag name="KSO_WM_UNIT_LINE_FORE_SCHEMECOLOR_INDEX" val="9"/>
  <p:tag name="KSO_WM_UNIT_LINE_FILL_TYPE" val="2"/>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6_2"/>
  <p:tag name="KSO_WM_UNIT_ID" val="diagram20169541_6*m_h_i*1_6_2"/>
  <p:tag name="KSO_WM_UNIT_LAYERLEVEL" val="1_1_1"/>
  <p:tag name="KSO_WM_DIAGRAM_GROUP_CODE" val="m1-1"/>
  <p:tag name="KSO_WM_UNIT_TEXT_FILL_FORE_SCHEMECOLOR_INDEX" val="14"/>
  <p:tag name="KSO_WM_UNIT_TEXT_FILL_TYPE" val="1"/>
  <p:tag name="KSO_WM_UNIT_USESOURCEFORMAT_APPLY" val="1"/>
</p:tagLst>
</file>

<file path=ppt/tags/tag26.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2_1"/>
  <p:tag name="KSO_WM_UNIT_ID" val="diagram20169541_6*m_h_i*1_2_1"/>
  <p:tag name="KSO_WM_UNIT_LAYERLEVEL" val="1_1_1"/>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2_2"/>
  <p:tag name="KSO_WM_UNIT_ID" val="diagram20169541_6*m_h_i*1_2_2"/>
  <p:tag name="KSO_WM_UNIT_LAYERLEVEL" val="1_1_1"/>
  <p:tag name="KSO_WM_DIAGRAM_GROUP_CODE" val="m1-1"/>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3_1"/>
  <p:tag name="KSO_WM_UNIT_ID" val="diagram20169541_6*m_h_i*1_3_1"/>
  <p:tag name="KSO_WM_UNIT_LAYERLEVEL" val="1_1_1"/>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3_2"/>
  <p:tag name="KSO_WM_UNIT_ID" val="diagram20169541_6*m_h_i*1_3_2"/>
  <p:tag name="KSO_WM_UNIT_LAYERLEVEL" val="1_1_1"/>
  <p:tag name="KSO_WM_DIAGRAM_GROUP_CODE" val="m1-1"/>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2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2_1"/>
  <p:tag name="KSO_WM_UNIT_TEXT_FILL_FORE_SCHEMECOLOR_INDEX" val="16"/>
  <p:tag name="KSO_WM_UNIT_TEXT_FILL_TYPE" val="1"/>
  <p:tag name="KSO_WM_UNIT_USESOURCEFORMAT_APPLY"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3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3_1"/>
  <p:tag name="KSO_WM_UNIT_TEXT_FILL_FORE_SCHEMECOLOR_INDEX" val="16"/>
  <p:tag name="KSO_WM_UNIT_TEXT_FILL_TYPE" val="1"/>
  <p:tag name="KSO_WM_UNIT_USESOURCEFORMAT_APPLY"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5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5_1"/>
  <p:tag name="KSO_WM_UNIT_TEXT_FILL_FORE_SCHEMECOLOR_INDEX" val="16"/>
  <p:tag name="KSO_WM_UNIT_TEXT_FILL_TYPE" val="1"/>
  <p:tag name="KSO_WM_UNIT_USESOURCEFORMAT_APPLY"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4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4_1"/>
  <p:tag name="KSO_WM_UNIT_TEXT_FILL_FORE_SCHEMECOLOR_INDEX" val="16"/>
  <p:tag name="KSO_WM_UNIT_TEXT_FILL_TYPE" val="1"/>
  <p:tag name="KSO_WM_UNIT_USESOURCEFORMAT_APPLY"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6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6_1"/>
  <p:tag name="KSO_WM_UNIT_TEXT_FILL_FORE_SCHEMECOLOR_INDEX" val="16"/>
  <p:tag name="KSO_WM_UNIT_TEXT_FILL_TYPE" val="1"/>
  <p:tag name="KSO_WM_UNIT_USESOURCEFORMAT_APPLY" val="1"/>
</p:tagLst>
</file>

<file path=ppt/tags/tag35.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1_3"/>
  <p:tag name="KSO_WM_UNIT_ID" val="diagram20169541_6*m_h_i*1_1_3"/>
  <p:tag name="KSO_WM_UNIT_LAYERLEVEL" val="1_1_1"/>
  <p:tag name="KSO_WM_DIAGRAM_GROUP_CODE" val="m1-1"/>
  <p:tag name="KSO_WM_UNIT_LINE_FORE_SCHEMECOLOR_INDEX" val="15"/>
  <p:tag name="KSO_WM_UNIT_LINE_FILL_TYPE" val="2"/>
  <p:tag name="KSO_WM_UNIT_USESOURCEFORMAT_APPLY" val="1"/>
</p:tagLst>
</file>

<file path=ppt/tags/tag36.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1_4"/>
  <p:tag name="KSO_WM_UNIT_ID" val="diagram20169541_6*m_h_i*1_1_4"/>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37.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2_3"/>
  <p:tag name="KSO_WM_UNIT_ID" val="diagram20169541_6*m_h_i*1_2_3"/>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38.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3_3"/>
  <p:tag name="KSO_WM_UNIT_ID" val="diagram20169541_6*m_h_i*1_3_3"/>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39.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4_3"/>
  <p:tag name="KSO_WM_UNIT_ID" val="diagram20169541_6*m_h_i*1_4_3"/>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5_3"/>
  <p:tag name="KSO_WM_UNIT_ID" val="diagram20169541_6*m_h_i*1_5_3"/>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41.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6_3"/>
  <p:tag name="KSO_WM_UNIT_ID" val="diagram20169541_6*m_h_i*1_6_3"/>
  <p:tag name="KSO_WM_UNIT_LAYERLEVEL" val="1_1_1"/>
  <p:tag name="KSO_WM_DIAGRAM_GROUP_CODE" val="m1-1"/>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3_4"/>
  <p:tag name="KSO_WM_UNIT_ID" val="diagram20169541_6*m_h_i*1_3_4"/>
  <p:tag name="KSO_WM_UNIT_LAYERLEVEL" val="1_1_1"/>
  <p:tag name="KSO_WM_DIAGRAM_GROUP_CODE" val="m1-1"/>
  <p:tag name="KSO_WM_UNIT_LINE_FORE_SCHEMECOLOR_INDEX" val="15"/>
  <p:tag name="KSO_WM_UNIT_LINE_FILL_TYPE" val="2"/>
  <p:tag name="KSO_WM_UNIT_USESOURCEFORMAT_APPLY" val="1"/>
</p:tagLst>
</file>

<file path=ppt/tags/tag43.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5_4"/>
  <p:tag name="KSO_WM_UNIT_ID" val="diagram20169541_6*m_h_i*1_5_4"/>
  <p:tag name="KSO_WM_UNIT_LAYERLEVEL" val="1_1_1"/>
  <p:tag name="KSO_WM_DIAGRAM_GROUP_CODE" val="m1-1"/>
  <p:tag name="KSO_WM_UNIT_LINE_FORE_SCHEMECOLOR_INDEX" val="15"/>
  <p:tag name="KSO_WM_UNIT_LINE_FILL_TYPE" val="2"/>
  <p:tag name="KSO_WM_UNIT_USESOURCEFORMAT_APPLY" val="1"/>
</p:tagLst>
</file>

<file path=ppt/tags/tag44.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2_4"/>
  <p:tag name="KSO_WM_UNIT_ID" val="diagram20169541_6*m_h_i*1_2_4"/>
  <p:tag name="KSO_WM_UNIT_LAYERLEVEL" val="1_1_1"/>
  <p:tag name="KSO_WM_DIAGRAM_GROUP_CODE" val="m1-1"/>
  <p:tag name="KSO_WM_UNIT_LINE_FORE_SCHEMECOLOR_INDEX" val="15"/>
  <p:tag name="KSO_WM_UNIT_LINE_FILL_TYPE" val="2"/>
  <p:tag name="KSO_WM_UNIT_USESOURCEFORMAT_APPLY" val="1"/>
</p:tagLst>
</file>

<file path=ppt/tags/tag45.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4_4"/>
  <p:tag name="KSO_WM_UNIT_ID" val="diagram20169541_6*m_h_i*1_4_4"/>
  <p:tag name="KSO_WM_UNIT_LAYERLEVEL" val="1_1_1"/>
  <p:tag name="KSO_WM_DIAGRAM_GROUP_CODE" val="m1-1"/>
  <p:tag name="KSO_WM_UNIT_LINE_FORE_SCHEMECOLOR_INDEX" val="15"/>
  <p:tag name="KSO_WM_UNIT_LINE_FILL_TYPE" val="2"/>
  <p:tag name="KSO_WM_UNIT_USESOURCEFORMAT_APPLY" val="1"/>
</p:tagLst>
</file>

<file path=ppt/tags/tag46.xml><?xml version="1.0" encoding="utf-8"?>
<p:tagLst xmlns:p="http://schemas.openxmlformats.org/presentationml/2006/main">
  <p:tag name="KSO_WM_UNIT_CLEAR" val="1"/>
  <p:tag name="KSO_WM_TAG_VERSION" val="1.0"/>
  <p:tag name="KSO_WM_BEAUTIFY_FLAG" val="#wm#"/>
  <p:tag name="KSO_WM_TEMPLATE_CATEGORY" val="diagram"/>
  <p:tag name="KSO_WM_TEMPLATE_INDEX" val="20169541"/>
  <p:tag name="KSO_WM_UNIT_TYPE" val="m_h_i"/>
  <p:tag name="KSO_WM_UNIT_INDEX" val="1_6_4"/>
  <p:tag name="KSO_WM_UNIT_ID" val="diagram20169541_6*m_h_i*1_6_4"/>
  <p:tag name="KSO_WM_UNIT_LAYERLEVEL" val="1_1_1"/>
  <p:tag name="KSO_WM_DIAGRAM_GROUP_CODE" val="m1-1"/>
  <p:tag name="KSO_WM_UNIT_LINE_FORE_SCHEMECOLOR_INDEX" val="15"/>
  <p:tag name="KSO_WM_UNIT_LINE_FILL_TYPE" val="2"/>
  <p:tag name="KSO_WM_UNIT_USESOURCEFORMAT_APPLY" val="1"/>
</p:tagLst>
</file>

<file path=ppt/tags/tag47.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m_h_f"/>
  <p:tag name="KSO_WM_UNIT_INDEX" val="1_1_1"/>
  <p:tag name="KSO_WM_UNIT_CLEAR" val="1"/>
  <p:tag name="KSO_WM_UNIT_LAYERLEVEL" val="1_1_1"/>
  <p:tag name="KSO_WM_UNIT_VALUE" val="14"/>
  <p:tag name="KSO_WM_UNIT_HIGHLIGHT" val="0"/>
  <p:tag name="KSO_WM_UNIT_COMPATIBLE" val="0"/>
  <p:tag name="KSO_WM_UNIT_PRESET_TEXT_INDEX" val="4"/>
  <p:tag name="KSO_WM_UNIT_PRESET_TEXT_LEN" val="26"/>
  <p:tag name="KSO_WM_DIAGRAM_GROUP_CODE" val="m1-1"/>
  <p:tag name="KSO_WM_UNIT_ID" val="diagram20169541_6*m_h_f*1_1_1"/>
  <p:tag name="KSO_WM_UNIT_TEXT_FILL_FORE_SCHEMECOLOR_INDEX" val="16"/>
  <p:tag name="KSO_WM_UNIT_TEXT_FILL_TYPE" val="1"/>
  <p:tag name="KSO_WM_UNIT_USESOURCEFORMAT_APPLY" val="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DIAGRAM_GROUP_CODE" val="m1_1"/>
  <p:tag name="KSO_WM_UNIT_ID" val="diagram20169541_6*b*1"/>
  <p:tag name="KSO_WM_UNIT_TEXT_FILL_FORE_SCHEMECOLOR_INDEX" val="16"/>
  <p:tag name="KSO_WM_UNIT_TEXT_FILL_TYPE" val="1"/>
  <p:tag name="KSO_WM_UNIT_USESOURCEFORMAT_APPLY" val="1"/>
</p:tagLst>
</file>

<file path=ppt/tags/tag49.xml><?xml version="1.0" encoding="utf-8"?>
<p:tagLst xmlns:p="http://schemas.openxmlformats.org/presentationml/2006/main">
  <p:tag name="KSO_WM_TAG_VERSION" val="1.0"/>
  <p:tag name="KSO_WM_SLIDE_ITEM_CNT" val="6"/>
  <p:tag name="KSO_WM_SLIDE_LAYOUT" val="a_b_m"/>
  <p:tag name="KSO_WM_SLIDE_LAYOUT_CNT" val="1_1_1"/>
  <p:tag name="KSO_WM_SLIDE_TYPE" val="text"/>
  <p:tag name="KSO_WM_BEAUTIFY_FLAG" val="#wm#"/>
  <p:tag name="KSO_WM_SLIDE_POSITION" val="69*82"/>
  <p:tag name="KSO_WM_SLIDE_SIZE" val="822*385"/>
  <p:tag name="KSO_WM_TEMPLATE_CATEGORY" val="diagram"/>
  <p:tag name="KSO_WM_TEMPLATE_INDEX" val="20169541"/>
  <p:tag name="KSO_WM_SLIDE_ID" val="diagram20169541_6"/>
  <p:tag name="KSO_WM_SLIDE_INDEX" val="6"/>
  <p:tag name="KSO_WM_DIAGRAM_GROUP_CODE" val="m1-1"/>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KSO_WM_TAG_VERSION" val="1.0"/>
  <p:tag name="KSO_WM_BEAUTIFY_FLAG" val="#wm#"/>
  <p:tag name="KSO_WM_TEMPLATE_CATEGORY" val="diagram"/>
  <p:tag name="KSO_WM_TEMPLATE_INDEX" val="20169541"/>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DIAGRAM_GROUP_CODE" val="m1_1"/>
  <p:tag name="KSO_WM_UNIT_ID" val="diagram20169541_6*b*1"/>
  <p:tag name="KSO_WM_UNIT_TEXT_FILL_FORE_SCHEMECOLOR_INDEX" val="16"/>
  <p:tag name="KSO_WM_UNIT_TEXT_FILL_TYPE" val="1"/>
  <p:tag name="KSO_WM_UNIT_USESOURCEFORMAT_APPLY" val="1"/>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KSO_WM_SLIDE_ID" val="diagram20198651_1"/>
  <p:tag name="KSO_WM_TEMPLATE_SUBCATEGORY" val="8"/>
  <p:tag name="KSO_WM_SLIDE_ITEM_CNT" val="0"/>
  <p:tag name="KSO_WM_SLIDE_INDEX" val="1"/>
  <p:tag name="KSO_WM_TAG_VERSION" val="1.0"/>
  <p:tag name="KSO_WM_BEAUTIFY_FLAG" val="#wm#"/>
  <p:tag name="KSO_WM_TEMPLATE_CATEGORY" val="diagram"/>
  <p:tag name="KSO_WM_TEMPLATE_INDEX" val="20198651"/>
  <p:tag name="KSO_WM_SLIDE_LAYOUT" val="a_f_y"/>
  <p:tag name="KSO_WM_SLIDE_LAYOUT_CNT" val="1_1_1"/>
  <p:tag name="KSO_WM_SLIDE_TYPE" val="text"/>
  <p:tag name="KSO_WM_SLIDE_SUBTYPE" val="pureTxt"/>
  <p:tag name="KSO_WM_SLIDE_SIZE" val="928*475"/>
  <p:tag name="KSO_WM_SLIDE_POSITION" val="-21*33"/>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8668_1*i*1"/>
  <p:tag name="KSO_WM_TEMPLATE_CATEGORY" val="diagram"/>
  <p:tag name="KSO_WM_TEMPLATE_INDEX" val="20198668"/>
  <p:tag name="KSO_WM_UNIT_LAYERLEVEL" val="1"/>
  <p:tag name="KSO_WM_TAG_VERSION" val="1.0"/>
  <p:tag name="KSO_WM_BEAUTIFY_FLAG" val="#wm#"/>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4119</Words>
  <Application>WPS 演示</Application>
  <PresentationFormat>宽屏</PresentationFormat>
  <Paragraphs>417</Paragraphs>
  <Slides>50</Slides>
  <Notes>38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5" baseType="lpstr">
      <vt:lpstr>Arial</vt:lpstr>
      <vt:lpstr>宋体</vt:lpstr>
      <vt:lpstr>Wingdings</vt:lpstr>
      <vt:lpstr>微软雅黑</vt:lpstr>
      <vt:lpstr>黑体</vt:lpstr>
      <vt:lpstr>仿宋</vt:lpstr>
      <vt:lpstr>Calibri</vt:lpstr>
      <vt:lpstr>华文楷体</vt:lpstr>
      <vt:lpstr>Arial Unicode MS</vt:lpstr>
      <vt:lpstr>等线</vt:lpstr>
      <vt:lpstr>PingFang SC</vt:lpstr>
      <vt:lpstr>Segoe Print</vt:lpstr>
      <vt:lpstr>Consolas</vt:lpstr>
      <vt:lpstr>2_自定义设计方案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永光</cp:lastModifiedBy>
  <cp:revision>717</cp:revision>
  <dcterms:created xsi:type="dcterms:W3CDTF">2015-05-05T08:02:00Z</dcterms:created>
  <dcterms:modified xsi:type="dcterms:W3CDTF">2020-09-23T06:22:56Z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